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630" r:id="rId2"/>
    <p:sldId id="631" r:id="rId3"/>
    <p:sldId id="632" r:id="rId4"/>
    <p:sldId id="633" r:id="rId5"/>
    <p:sldId id="634" r:id="rId6"/>
    <p:sldId id="635" r:id="rId7"/>
    <p:sldId id="636" r:id="rId8"/>
    <p:sldId id="637" r:id="rId9"/>
    <p:sldId id="638" r:id="rId10"/>
    <p:sldId id="639" r:id="rId11"/>
    <p:sldId id="640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51" r:id="rId23"/>
    <p:sldId id="652" r:id="rId24"/>
    <p:sldId id="653" r:id="rId25"/>
    <p:sldId id="654" r:id="rId26"/>
    <p:sldId id="655" r:id="rId27"/>
    <p:sldId id="656" r:id="rId28"/>
    <p:sldId id="657" r:id="rId29"/>
    <p:sldId id="658" r:id="rId30"/>
    <p:sldId id="659" r:id="rId31"/>
    <p:sldId id="660" r:id="rId32"/>
    <p:sldId id="661" r:id="rId33"/>
    <p:sldId id="662" r:id="rId34"/>
    <p:sldId id="663" r:id="rId35"/>
    <p:sldId id="664" r:id="rId36"/>
    <p:sldId id="665" r:id="rId37"/>
    <p:sldId id="666" r:id="rId38"/>
    <p:sldId id="667" r:id="rId39"/>
    <p:sldId id="668" r:id="rId40"/>
    <p:sldId id="669" r:id="rId41"/>
    <p:sldId id="670" r:id="rId42"/>
    <p:sldId id="671" r:id="rId43"/>
    <p:sldId id="67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3678" autoAdjust="0"/>
  </p:normalViewPr>
  <p:slideViewPr>
    <p:cSldViewPr snapToGrid="0">
      <p:cViewPr varScale="1">
        <p:scale>
          <a:sx n="53" d="100"/>
          <a:sy n="53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22099-7B74-474D-AB17-0D9DEB72CE6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B70E-6108-48E4-B460-692E57A6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F9AE5-6083-435E-25BF-A2EDCC8D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A44423-2B24-EA2B-87EE-A5F1D782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81328-E795-851C-68AF-DD2AAE41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379DEC-822A-1AFD-5C57-96E26C43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F4FCD-931B-64EA-C049-4C7B3CB6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52E7D-3AB7-0DD6-9833-6A7036EA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66289C-7DE0-7F55-443C-86BD94DD0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789AA7-D56A-B7EA-688D-3916F95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0CA3C-DCB0-A588-A5CD-185C94D2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7E3C6-EE16-0050-A450-97D38D27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3CC69C-F09C-32BE-6A99-9CFAA2CAB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6385CA-90FA-CCE7-CC29-31A8FD7C9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8F5B5-1ACF-84E2-752D-8567AAE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B4944A-F13F-D66A-31E9-CF27FC8C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3F7E7-B5F2-B8A0-AD50-6887383A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8537A-95F5-F2F4-23AD-3678C476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E6C66-EA83-B852-77A3-F3C7854B0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224AD-E15F-B3EF-72DC-41F4C70A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16385-ECEE-BFB6-8B56-12C5D5C1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A2253D-3EB6-228B-553F-3BD858E0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6ED21-C8D5-7244-512A-DD2A3549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8EFF2-F619-5081-CBED-AF3D5F73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DA726-9017-65A3-842C-26CA26E5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93C14-40A0-0354-E603-F2CA166D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D3771E-00A5-F658-CD06-E333BCE3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5C4D3E-B4B0-1BC3-C3A4-860636E9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295355-544F-C27B-EF1E-6081402FE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37C862-B129-DFFF-9975-EA8AF1C6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96A10B-0D7F-4989-822F-AA028180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C7107E-F1E5-D591-C865-EFA2B85D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E08AD6-C5AB-F512-F056-6720F258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DE946-2FAC-F3C8-1D8A-5BCC5A8A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4D660F-1E5C-A997-CD08-7CD5477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2EF7B0-B434-95BE-291F-572DC980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FC627D-0F3E-194B-B442-AB40B1D6F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992DE1-798F-09DE-6DEB-112D334AE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E25C3C-89EF-2EE5-1B29-26D27D3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E071950-C57C-6A7C-D279-5EBF277E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4FAB37-B067-704A-4BC5-6868C4FB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C3E45-F5D9-ECB3-29C9-1DEAD3A2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099907-C90F-1DDA-01CD-FD5AF2EA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FC5F776-0E3F-3FE0-EBB0-B4C949AC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D26E85-C703-2CCF-A791-9B714146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EADB22-ED41-6956-88C0-5A53C92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AC7925-9E33-D853-014C-A2CD8D20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7DC3C8-1944-D582-ACCE-659D85B8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212D-1494-6469-079B-43E5782A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DEAC17-4EA2-10DE-F8A9-B0654C08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0CE540-1B81-7A22-B81F-7888D006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953801-A0AA-E896-37CD-14D1AAFC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960595-0CD3-D007-1E1C-FD036B94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675A9-B91A-69F3-66F8-9D449E65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48A9D-CC2C-1924-CDCE-FECCF786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6D2208-BFDD-90D7-9222-4D25E7C40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8B0791-0088-F275-D816-61BB0BAEB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8D7F63-4532-594A-F3AD-1AB195DE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3E40C8-DCC9-A4B7-AAE3-D760CFB0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B95CAB-EC93-4CE1-BA98-A498784D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2DE469-5E55-AF9D-3DC6-8F54347B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348C46-BD39-7993-789E-ABBE7250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3CDC69-3FD1-B936-410F-4E6E756FB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BFE9-43F0-4D84-86F1-78F1FEA7A7C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65DFE5-0836-A9C3-F5C3-6496CD1B0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C8621-B278-EE74-2F8F-E99DC7264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C20BA0-F372-0D93-D5AA-39502E19D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B42D60-19EC-0CC5-D840-46ABBD137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فایل لایه باز تصویر قرآنی بسم الله الرحمن الرحیم | عصر ...">
            <a:extLst>
              <a:ext uri="{FF2B5EF4-FFF2-40B4-BE49-F238E27FC236}">
                <a16:creationId xmlns="" xmlns:a16="http://schemas.microsoft.com/office/drawing/2014/main" id="{A0499E15-2C1F-10C3-0C47-AFD758E2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38136"/>
            <a:ext cx="9717205" cy="67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6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999225-51A6-16E2-85D1-B0624C1E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FD4C1-2081-7700-1065-5A021779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771" y="733004"/>
            <a:ext cx="9053384" cy="1341455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P3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 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هماهنگی</a:t>
            </a:r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 IHR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، عملکردهای فوکال پوینت</a:t>
            </a:r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 IHR 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و جلب مشارکت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/حمایت</a:t>
            </a:r>
            <a:endParaRPr lang="en-US" sz="36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61AD4-99F3-4CFD-EF47-426C7F53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2140"/>
            <a:ext cx="9983429" cy="3715950"/>
          </a:xfrm>
        </p:spPr>
        <p:txBody>
          <a:bodyPr>
            <a:normAutofit/>
          </a:bodyPr>
          <a:lstStyle/>
          <a:p>
            <a:pPr marL="0" lvl="1" indent="0" algn="r" rtl="1">
              <a:spcBef>
                <a:spcPts val="1000"/>
              </a:spcBef>
              <a:buNone/>
            </a:pP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اهداف: </a:t>
            </a: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استقرار و نگهداری پایدار فوکال پوینت ملی</a:t>
            </a:r>
            <a:r>
              <a:rPr lang="en-US" b="1" dirty="0">
                <a:cs typeface="B Titr" panose="00000700000000000000" pitchFamily="2" charset="-78"/>
              </a:rPr>
              <a:t> IHR </a:t>
            </a:r>
            <a:r>
              <a:rPr lang="ar-SA" b="1" dirty="0">
                <a:cs typeface="B Titr" panose="00000700000000000000" pitchFamily="2" charset="-78"/>
              </a:rPr>
              <a:t>با </a:t>
            </a:r>
            <a:r>
              <a:rPr lang="fa-IR" b="1" dirty="0">
                <a:cs typeface="B Titr" panose="00000700000000000000" pitchFamily="2" charset="-78"/>
              </a:rPr>
              <a:t>امکان </a:t>
            </a:r>
            <a:r>
              <a:rPr lang="ar-SA" b="1" dirty="0">
                <a:cs typeface="B Titr" panose="00000700000000000000" pitchFamily="2" charset="-78"/>
              </a:rPr>
              <a:t>دسترسی دائمی</a:t>
            </a:r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ایجاد سازوکار چندبخشی برای هماهنگی اجرای</a:t>
            </a:r>
            <a:r>
              <a:rPr lang="en-US" b="1" dirty="0">
                <a:cs typeface="B Titr" panose="00000700000000000000" pitchFamily="2" charset="-78"/>
              </a:rPr>
              <a:t> IHR </a:t>
            </a:r>
            <a:r>
              <a:rPr lang="ar-SA" b="1" dirty="0">
                <a:cs typeface="B Titr" panose="00000700000000000000" pitchFamily="2" charset="-78"/>
              </a:rPr>
              <a:t>در سطح ملی</a:t>
            </a:r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جلب مشارکت و همکاری فعال</a:t>
            </a:r>
            <a:r>
              <a:rPr lang="fa-IR" b="1" dirty="0">
                <a:cs typeface="B Titr" panose="00000700000000000000" pitchFamily="2" charset="-78"/>
              </a:rPr>
              <a:t> با</a:t>
            </a:r>
            <a:r>
              <a:rPr lang="ar-SA" b="1" dirty="0">
                <a:cs typeface="B Titr" panose="00000700000000000000" pitchFamily="2" charset="-78"/>
              </a:rPr>
              <a:t> ذی‌نفعان ملی و بین‌المللی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DFB7E1-028A-ABA0-6F48-6BC03835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1" y="647585"/>
            <a:ext cx="1827571" cy="1827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6CCF8F-B955-DCA3-42D8-540318CD97B0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F81C196-FB66-DE70-0845-D05DE77E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BB8117-021D-1EF1-6AB7-3B7E8637E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7DA5F1E-CAD3-CCEB-B429-7C9DA3B10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8401B5-475F-1CF0-E99D-7AFB8D5A9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9E5B0B-8790-9FC2-383F-9A1DAC9C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33A46-2286-8ACE-483B-F7236E33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11"/>
            <a:ext cx="10515600" cy="817477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قباد مرادی</a:t>
            </a:r>
            <a:endParaRPr lang="en-US" sz="2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DE12FA-EE0D-040D-970F-0BA8E4AD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993"/>
            <a:ext cx="10515600" cy="442253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 سازمان دامپزشکی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جمعیت هلال احمر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راه و شهرسازی(مبادی ورودی،بنادر و فرودگاه ها)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حفاظت محیط زیست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فرماندهی مرزبانی جمهوری اسلامی ایران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نیروهای مسلح جمهوری اسلامی ایران (بخش  بهداشت و درمان 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معاونت درمان وزارت بهداشت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بیماری های واگیر وزارت بهداشت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شبکه بهداشت وزارت بهداشت 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سلامت محیط و کار وزارت بهداشت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556D5C-B949-C1FF-9028-7D0DAF5FF7E5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FBDC80-C269-8555-80AC-DC0E90423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A485E1-ABEF-7063-7D83-65F9A297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2ECC27-0754-A0E8-1542-8A76CA8C5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7B1C7A5-9B35-4933-F924-7EAA6A2C6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41D1D3-885C-F400-58AD-979E16CF5FBB}"/>
              </a:ext>
            </a:extLst>
          </p:cNvPr>
          <p:cNvSpPr txBox="1"/>
          <p:nvPr/>
        </p:nvSpPr>
        <p:spPr>
          <a:xfrm>
            <a:off x="5191836" y="1799027"/>
            <a:ext cx="6161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 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373CD9C-A6EB-B0D8-26FE-7746EB76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98D43-C26C-402F-CBB9-3EEDAAEC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61" y="1221056"/>
            <a:ext cx="7666703" cy="767292"/>
          </a:xfrm>
        </p:spPr>
        <p:txBody>
          <a:bodyPr>
            <a:normAutofit/>
          </a:bodyPr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P4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 </a:t>
            </a:r>
            <a:r>
              <a:rPr lang="ar-SA" sz="4000" b="1" dirty="0">
                <a:solidFill>
                  <a:srgbClr val="7030A0"/>
                </a:solidFill>
                <a:cs typeface="B Titr" panose="00000700000000000000" pitchFamily="2" charset="-78"/>
              </a:rPr>
              <a:t>مقاومت ضد‌میکروبی (</a:t>
            </a:r>
            <a:r>
              <a:rPr lang="en-US" sz="4000" b="1" dirty="0">
                <a:solidFill>
                  <a:srgbClr val="7030A0"/>
                </a:solidFill>
                <a:cs typeface="B Titr" panose="00000700000000000000" pitchFamily="2" charset="-78"/>
              </a:rPr>
              <a:t>AMR</a:t>
            </a:r>
            <a:r>
              <a:rPr lang="ar-SA" sz="4000" b="1" dirty="0">
                <a:solidFill>
                  <a:srgbClr val="7030A0"/>
                </a:solidFill>
                <a:cs typeface="B Titr" panose="00000700000000000000" pitchFamily="2" charset="-78"/>
              </a:rPr>
              <a:t>)</a:t>
            </a:r>
            <a:r>
              <a:rPr lang="fa-IR" sz="40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endParaRPr lang="en-US" sz="4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2A1C39-A3CC-CBFE-3B69-656A509C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80" y="2117582"/>
            <a:ext cx="10581839" cy="450838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endParaRPr lang="fa-IR" sz="2400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 تدوین و اجرای برنامه ملی </a:t>
            </a:r>
            <a:r>
              <a:rPr lang="fa-IR" b="1" dirty="0">
                <a:cs typeface="B Titr" panose="00000700000000000000" pitchFamily="2" charset="-78"/>
              </a:rPr>
              <a:t>عملیاتی</a:t>
            </a:r>
            <a:r>
              <a:rPr lang="ar-SA" b="1" dirty="0">
                <a:cs typeface="B Titr" panose="00000700000000000000" pitchFamily="2" charset="-78"/>
              </a:rPr>
              <a:t> چندبخشی برای مقابله با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en-US" b="1" dirty="0">
                <a:cs typeface="B Titr" panose="00000700000000000000" pitchFamily="2" charset="-78"/>
              </a:rPr>
              <a:t>AMR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ارتقای ظرفیت‌های </a:t>
            </a:r>
            <a:r>
              <a:rPr lang="fa-IR" b="1" dirty="0">
                <a:cs typeface="B Titr" panose="00000700000000000000" pitchFamily="2" charset="-78"/>
              </a:rPr>
              <a:t>نظام </a:t>
            </a:r>
            <a:r>
              <a:rPr lang="ar-SA" b="1" dirty="0">
                <a:cs typeface="B Titr" panose="00000700000000000000" pitchFamily="2" charset="-78"/>
              </a:rPr>
              <a:t>مراقبت و پایش</a:t>
            </a:r>
            <a:r>
              <a:rPr lang="en-US" b="1" dirty="0">
                <a:cs typeface="B Titr" panose="00000700000000000000" pitchFamily="2" charset="-78"/>
              </a:rPr>
              <a:t> AMR </a:t>
            </a:r>
            <a:r>
              <a:rPr lang="ar-SA" b="1" dirty="0">
                <a:cs typeface="B Titr" panose="00000700000000000000" pitchFamily="2" charset="-78"/>
              </a:rPr>
              <a:t>و مصرف داروهای ضد میکروبی در سطح ملی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پیشگیری از</a:t>
            </a:r>
            <a:r>
              <a:rPr lang="en-US" b="1" dirty="0">
                <a:cs typeface="B Titr" panose="00000700000000000000" pitchFamily="2" charset="-78"/>
              </a:rPr>
              <a:t> AMR </a:t>
            </a:r>
            <a:r>
              <a:rPr lang="ar-SA" b="1" dirty="0">
                <a:cs typeface="B Titr" panose="00000700000000000000" pitchFamily="2" charset="-78"/>
              </a:rPr>
              <a:t>در مراکز درمانی، تولید غذا و جامعه از طریق</a:t>
            </a:r>
            <a:r>
              <a:rPr lang="en-US" b="1" dirty="0">
                <a:cs typeface="B Titr" panose="00000700000000000000" pitchFamily="2" charset="-78"/>
              </a:rPr>
              <a:t> IPC </a:t>
            </a:r>
            <a:r>
              <a:rPr lang="fa-IR" b="1" dirty="0">
                <a:cs typeface="B Titr" panose="00000700000000000000" pitchFamily="2" charset="-78"/>
              </a:rPr>
              <a:t>(پیشگیری و </a:t>
            </a:r>
            <a:r>
              <a:rPr lang="ar-SA" b="1" dirty="0">
                <a:cs typeface="B Titr" panose="00000700000000000000" pitchFamily="2" charset="-78"/>
              </a:rPr>
              <a:t>کنترل عفونت</a:t>
            </a:r>
            <a:r>
              <a:rPr lang="fa-IR" b="1" dirty="0">
                <a:cs typeface="B Titr" panose="00000700000000000000" pitchFamily="2" charset="-78"/>
              </a:rPr>
              <a:t>)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تضمین مصرف مناسب داروهای ضد میکروبی و بهبود دسترسی به درمان مؤثر</a:t>
            </a:r>
            <a:endParaRPr lang="en-US" dirty="0">
              <a:cs typeface="B Titr" panose="00000700000000000000" pitchFamily="2" charset="-78"/>
            </a:endParaRPr>
          </a:p>
          <a:p>
            <a:pPr lvl="1" algn="just" rtl="1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EA7323-9D06-F49C-BC73-B9433B1AA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1" y="542294"/>
            <a:ext cx="2259421" cy="1505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C40306F-6E36-1B79-3FBE-8276F67E6FB4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54B0DC1-D843-921A-96F9-F1293F78A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F6268E-7630-65C4-D53D-6186000F6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C8838F5-B53C-872E-915D-8356F586BF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4B2AD60-0D31-D31D-971F-37082BAB3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E96D6B-9AE8-646A-797D-F1CC53F65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946EA-9E6E-1C6C-C788-2FDE2A9D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جناب آقای دکتر آرش سیفی و سرکار خانم دکتر کیانوش کمالی</a:t>
            </a:r>
            <a:endParaRPr lang="en-US" sz="2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BE1250-706B-0F87-3CBF-5A9417E7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</a:p>
          <a:p>
            <a:pPr marL="0" indent="0" algn="r" rtl="1">
              <a:buNone/>
            </a:pP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شرکت مهندسی آب و فاضلاب کشور (آبفا)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غذا و دارو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حفاظت محیط زیست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مرکز سلامت محیط و کار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معاونت درمان وزارت بهداشت، درمان و آموزش پزشکی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C64EDC-FA3F-D080-B207-3064A955263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C268DC-1691-32DF-62B2-D121BB772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C5E904-5BC9-9654-D3D5-C9CE96278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477993-C498-ACFC-7209-239B9B1CE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8501BB-CDE3-B032-4BBC-2D816A6E0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5C2613-F15D-C316-FF3F-F758289F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F9BC2-F252-98D7-E4CF-8065C7A4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356" y="1293341"/>
            <a:ext cx="9131710" cy="1532236"/>
          </a:xfrm>
        </p:spPr>
        <p:txBody>
          <a:bodyPr>
            <a:normAutofit/>
          </a:bodyPr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P5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. 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بیماری های قابل انتقال بین انسان و حیوانات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 (زئونوز)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7DBD-CDFA-E48F-DFAC-8ED6A1D0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5577"/>
            <a:ext cx="10124668" cy="361946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شناسایی و توافق بر فهرست مشترک بیماری‌های زئونوز اولویت‌دار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ایجاد ظرفیت‌های عملکردی مستقل و مشترک در بخش</a:t>
            </a:r>
            <a:r>
              <a:rPr lang="fa-IR" b="1" dirty="0">
                <a:cs typeface="B Titr" panose="00000700000000000000" pitchFamily="2" charset="-78"/>
              </a:rPr>
              <a:t> های</a:t>
            </a:r>
            <a:r>
              <a:rPr lang="ar-SA" b="1" dirty="0">
                <a:cs typeface="B Titr" panose="00000700000000000000" pitchFamily="2" charset="-78"/>
              </a:rPr>
              <a:t> سلامت انسان و </a:t>
            </a:r>
            <a:r>
              <a:rPr lang="fa-IR" b="1" dirty="0">
                <a:cs typeface="B Titr" panose="00000700000000000000" pitchFamily="2" charset="-78"/>
              </a:rPr>
              <a:t>حیوان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استقرار سازوکارهای رسمی همکاری و تبادل اطلاعات بین بخشی</a:t>
            </a:r>
            <a:r>
              <a:rPr lang="en-US" b="1" dirty="0">
                <a:cs typeface="B Titr" panose="00000700000000000000" pitchFamily="2" charset="-78"/>
              </a:rPr>
              <a:t> </a:t>
            </a:r>
            <a:endParaRPr lang="en-US" sz="2000" dirty="0"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4236D5-C203-718F-421B-A0A03F39B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2" y="1031453"/>
            <a:ext cx="2041414" cy="1324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C64EDC-FA3F-D080-B207-3064A955263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C268DC-1691-32DF-62B2-D121BB772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5C5E904-5BC9-9654-D3D5-C9CE9627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477993-C498-ACFC-7209-239B9B1CE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8501BB-CDE3-B032-4BBC-2D816A6E0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741553-15DF-B9DF-7CF0-23976B0C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BD58C0-0189-3FCE-6D67-3A3E8964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 : دکتر محمد زینلی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1BF68A-033C-678B-A44E-A2D68F12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حفاظت محیط زیست</a:t>
            </a:r>
            <a:endParaRPr lang="en-US" sz="2400" dirty="0">
              <a:cs typeface="B Titr" panose="00000700000000000000" pitchFamily="2" charset="-78"/>
            </a:endParaRP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شهرداری و دهداری های کشور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مرکز سلامت محیط و کار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انستیتو پاستور ایران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غذا و دارو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دفتر آموزش و ارتقا سلامت وزارت بهداشت، درمان و آموزش پزشکی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آزمایشگاه مرجع سلامت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85C23FD-2118-3F78-78CF-657DB3270A7E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955A29-D480-0943-B97F-6E661450D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1DFC87-1C01-51C9-BCE3-26B7C6EC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ABE916-131B-10DD-E907-8F3EEC25D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8F1915-F6C3-5F97-076A-DB098182E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78924D2-6C03-BFC5-02E4-3DB8C699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D27BC-046A-40F6-3947-8AEFD5C1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57" y="299941"/>
            <a:ext cx="8865915" cy="1325563"/>
          </a:xfrm>
        </p:spPr>
        <p:txBody>
          <a:bodyPr/>
          <a:lstStyle/>
          <a:p>
            <a:pPr algn="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P6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. ایمنی مواد غذایی</a:t>
            </a:r>
            <a:endParaRPr lang="en-US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7413D-CB10-B7BC-093F-03583FE0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85"/>
            <a:ext cx="10515600" cy="416717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2" algn="just" rtl="1">
              <a:lnSpc>
                <a:spcPct val="300000"/>
              </a:lnSpc>
            </a:pPr>
            <a:r>
              <a:rPr lang="ar-SA" b="1" dirty="0">
                <a:cs typeface="B Titr" panose="00000700000000000000" pitchFamily="2" charset="-78"/>
              </a:rPr>
              <a:t>توسعه نظام مراقبت بیماری‌های منتقله از غذا و آلودگی غذایی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en-US" b="1" dirty="0">
                <a:cs typeface="B Titr" panose="00000700000000000000" pitchFamily="2" charset="-78"/>
              </a:rPr>
              <a:t> (IBS/EBS)</a:t>
            </a:r>
            <a:r>
              <a:rPr lang="fa-IR" b="1" dirty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300000"/>
              </a:lnSpc>
            </a:pPr>
            <a:r>
              <a:rPr lang="ar-SA" b="1" dirty="0">
                <a:cs typeface="B Titr" panose="00000700000000000000" pitchFamily="2" charset="-78"/>
              </a:rPr>
              <a:t>تدوین و اجرای برنامه ملی اضطراری ایمنی غذا</a:t>
            </a:r>
            <a:r>
              <a:rPr lang="en-US" b="1" dirty="0">
                <a:cs typeface="B Titr" panose="00000700000000000000" pitchFamily="2" charset="-78"/>
              </a:rPr>
              <a:t>(Food Safety Emergency Plan) 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300000"/>
              </a:lnSpc>
            </a:pPr>
            <a:r>
              <a:rPr lang="ar-SA" b="1" dirty="0">
                <a:cs typeface="B Titr" panose="00000700000000000000" pitchFamily="2" charset="-78"/>
              </a:rPr>
              <a:t>تعیین و فعال‌سازی نقاط تماس بین‌المللی</a:t>
            </a:r>
            <a:r>
              <a:rPr lang="en-US" b="1" dirty="0">
                <a:cs typeface="B Titr" panose="00000700000000000000" pitchFamily="2" charset="-78"/>
              </a:rPr>
              <a:t> (INFOSAN) </a:t>
            </a:r>
            <a:r>
              <a:rPr lang="ar-SA" b="1" dirty="0">
                <a:cs typeface="B Titr" panose="00000700000000000000" pitchFamily="2" charset="-78"/>
              </a:rPr>
              <a:t>و</a:t>
            </a:r>
            <a:r>
              <a:rPr lang="en-US" b="1" dirty="0">
                <a:cs typeface="B Titr" panose="00000700000000000000" pitchFamily="2" charset="-78"/>
              </a:rPr>
              <a:t> (OIE) </a:t>
            </a:r>
            <a:r>
              <a:rPr lang="ar-SA" b="1" dirty="0">
                <a:cs typeface="B Titr" panose="00000700000000000000" pitchFamily="2" charset="-78"/>
              </a:rPr>
              <a:t>با سازوکار هماهنگی مرکزی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34C288A-285F-4884-A0B0-07BF7E549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69" y="680270"/>
            <a:ext cx="1621630" cy="1562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3F9631-FAD9-B96C-44B0-40F1A4CD0FB7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75175D-326A-F1CB-4BFC-523E4E980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BA7C08-E321-D473-0F6D-D775D5ED6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D13DAF-93B3-3A36-2176-7ED7EC5A3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C59F91D-544B-0743-B314-0E01FF665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B20A429-C4B3-DCB8-1315-F50C728C8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6D14BF-E46F-B016-0052-D8987FFD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سنا عیب پوش</a:t>
            </a:r>
            <a:endParaRPr lang="en-US" sz="4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FA759F-3D5B-3981-3637-3D3847F7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آزمایشگاه مرجع سلامت؛ وزارت بهداشت، درمان و آموزش پزشکی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پژوهشکده گوارش و کبد دانشگاه علوم پزشکی شهید بهشتی 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دامپزشکی کشور؛ وزارت جهاد کشاورزی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غذا و دارو؛ وزارت بهداشت، درمان و آموزش پزشکی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ملی استاندارد کشور،  پژوهشکده صنایع غذایی و فرآورده‌های کشاورزی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سازمان استاندارد، معاونت آزمایشگاهی ارزیابی و انطباق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 مرکز سلامت محیط کار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موسسه تحقیقات واکسن و سرم سازی رازی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وزارت جهاد کشاورزی ( سازمان شیلات کشور، تولیدات دامی؛سازمان حفظ نباتات کشور)</a:t>
            </a:r>
          </a:p>
          <a:p>
            <a:pPr marL="0" indent="0" algn="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F9DE6B-DE32-3CB6-DB82-DFD8A0A9066B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F3EFEE-7E63-D4EC-F1C9-F7BE32F80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111A2D-54D3-84A2-C58F-F954311D0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919F8-A393-DAE7-42D4-A031B7DB0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2B97E5-9413-F753-5CAB-702CA6BFA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8E5B908-8FD8-EEA8-85AE-98A77EAD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B2998-11BB-82BB-9535-B01E49ED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60" y="1054486"/>
            <a:ext cx="7243917" cy="888262"/>
          </a:xfrm>
        </p:spPr>
        <p:txBody>
          <a:bodyPr/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P7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. ایمنی زیستی و امنیت زیستی</a:t>
            </a:r>
            <a:endParaRPr lang="en-US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C11BA1-259A-D585-A89B-BAB77215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93" y="2356022"/>
            <a:ext cx="10732877" cy="3945711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ایجاد چارچوب ملی برای ایمنی و امنیت زیستی و مدیریت کلکسیون‌های سویه‌ها و آزمایشگاه‌های سطح بالا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 استقرار نظام‌های مراقبت و پایش جامع برای ایمنی زیستی</a:t>
            </a:r>
            <a:endParaRPr lang="en-US" dirty="0">
              <a:cs typeface="B Titr" panose="00000700000000000000" pitchFamily="2" charset="-78"/>
            </a:endParaRPr>
          </a:p>
          <a:p>
            <a:pPr lvl="2" algn="just" rtl="1">
              <a:lnSpc>
                <a:spcPct val="250000"/>
              </a:lnSpc>
            </a:pPr>
            <a:r>
              <a:rPr lang="ar-SA" b="1" dirty="0">
                <a:cs typeface="B Titr" panose="00000700000000000000" pitchFamily="2" charset="-78"/>
              </a:rPr>
              <a:t>تضمین انتقال ایمن عوامل زیستی بر اساس قوانین ملی و</a:t>
            </a:r>
            <a:r>
              <a:rPr lang="fa-IR" b="1" dirty="0">
                <a:cs typeface="B Titr" panose="00000700000000000000" pitchFamily="2" charset="-78"/>
              </a:rPr>
              <a:t> استانداردهای</a:t>
            </a:r>
            <a:r>
              <a:rPr lang="ar-SA" b="1" dirty="0">
                <a:cs typeface="B Titr" panose="00000700000000000000" pitchFamily="2" charset="-78"/>
              </a:rPr>
              <a:t> بین‌المللی</a:t>
            </a:r>
            <a:endParaRPr lang="en-US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122517-0DC9-42BD-FAC3-05AE4E4A2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3" y="552463"/>
            <a:ext cx="1892309" cy="1892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16765CF-ADBC-B4C5-A5C5-F7F0412C30CB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4088E3C-5232-2C64-B2F5-1AEE7A529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4D51A2E-7D7A-4B00-2426-B6510C9E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E1AFDA6-CBB5-95F2-C965-6671B5B80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916164F-761C-E4C2-B60F-B0000183B9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FBDEA1-5766-7141-3D8E-0AEF4F4D0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7AB04-06A5-B42C-CEEC-CFAF2CC5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کیهان آزادمنش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E76A2-B8BF-5C59-E9D4-D62F98E2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82"/>
            <a:ext cx="10515600" cy="5255742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ملی ذخایر ژنتیکی و زیستی ایران؛ جهاد دانشگاهی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آزمایشگاه مرجع سلامت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انستیتو پاستور ایران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پدافند غیرعامل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پژوهش‌های علمی و صنعتی ایران، وزارت علوم، تحقیقات و فناوری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غذا و دارو؛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بیماری های واگیر؛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معاونت تحقیقات و فناوری وزارت بهداشت، درمان و آموزش پزشکی (دبیر کارگروه اخلاق در پژوهش موسسه نیماد)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وزرات جهاد کشاورزی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پژوهشگاه بیوتکنولوژی کشاورزی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علوم، تحقیقات و فناوری، پژوهشگاه ملی مهندسی ژنتیک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انستیتو آموزشی، تحقیقاتی و درمانی قلب و عروق شهید رجایی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90179A-FD78-09A4-6146-3B64669713E2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1EA8DE-25DE-27D2-D894-3A8566223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4794DB-C316-EDA9-AA23-D5EC2CB3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540163-E060-8792-B173-14BB624FA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1E9F50-B936-9AFE-E14A-0B9DE73F4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961" y="406094"/>
            <a:ext cx="10910523" cy="2691097"/>
          </a:xfrm>
        </p:spPr>
        <p:txBody>
          <a:bodyPr/>
          <a:lstStyle/>
          <a:p>
            <a:r>
              <a:rPr lang="fa-IR" sz="4800" b="1" dirty="0">
                <a:solidFill>
                  <a:srgbClr val="7030A0"/>
                </a:solidFill>
                <a:cs typeface="B Titr" panose="00000700000000000000" pitchFamily="2" charset="-78"/>
              </a:rPr>
              <a:t>معرفی زیرکمیته های ارزشیابی مشترک ظرفیت های کلیدی مقررات بین المللی بهداشتی </a:t>
            </a:r>
            <a:endParaRPr lang="en-US" sz="48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777" y="3645816"/>
            <a:ext cx="9144000" cy="1655762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دکتر قباد مرادی</a:t>
            </a:r>
          </a:p>
          <a:p>
            <a:r>
              <a:rPr lang="fa-IR" dirty="0">
                <a:cs typeface="B Titr" panose="00000700000000000000" pitchFamily="2" charset="-78"/>
              </a:rPr>
              <a:t>رئیس مرکز مدیریت بیماری های </a:t>
            </a:r>
            <a:r>
              <a:rPr lang="fa-IR" dirty="0" smtClean="0">
                <a:cs typeface="B Titr" panose="00000700000000000000" pitchFamily="2" charset="-78"/>
              </a:rPr>
              <a:t>واگیر وزارت بهداشت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مهر 1404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6748401" y="5903511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16" y="5859893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01" y="5686441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63" y="5855048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4F9C27-49CD-6B06-980C-A0A66F0F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B9D04-6F80-ED46-8331-F28C7572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48" y="511016"/>
            <a:ext cx="3628103" cy="888262"/>
          </a:xfrm>
        </p:spPr>
        <p:txBody>
          <a:bodyPr/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P.8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. ایمن سازی</a:t>
            </a:r>
            <a:endParaRPr lang="en-US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B02709-9B96-CDB9-36AB-EC40C90F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407"/>
            <a:ext cx="9983429" cy="3825555"/>
          </a:xfrm>
        </p:spPr>
        <p:txBody>
          <a:bodyPr/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هدف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cs typeface="B Titr" panose="00000700000000000000" pitchFamily="2" charset="-78"/>
              </a:rPr>
              <a:t>استقرار یک سامانه ملی توزیع واکسن </a:t>
            </a:r>
            <a:r>
              <a:rPr lang="fa-IR" sz="2400" dirty="0">
                <a:cs typeface="B Titr" panose="00000700000000000000" pitchFamily="2" charset="-78"/>
              </a:rPr>
              <a:t>و واکسیناسیون </a:t>
            </a:r>
            <a:r>
              <a:rPr lang="ar-SA" sz="2400" dirty="0">
                <a:cs typeface="B Titr" panose="00000700000000000000" pitchFamily="2" charset="-78"/>
              </a:rPr>
              <a:t>با پوشش سراسری، توزیع مؤثر، دسترسی آسان برای جمعیت‌های حاشیه‌نشین، زنجیره سرمایشی مناسب و کنترل کیفیت مستمر که قابلیت پاسخ‌گویی به تهدیدات بیماری‌های جدید را داشته باشد</a:t>
            </a:r>
            <a:r>
              <a:rPr lang="en-US" sz="2400" dirty="0">
                <a:cs typeface="B Titr" panose="00000700000000000000" pitchFamily="2" charset="-78"/>
              </a:rPr>
              <a:t>.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8125BF-E60E-0461-1977-3808959A6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4" y="852078"/>
            <a:ext cx="2028825" cy="1352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DD174DD-F557-1629-A216-472C9C6A79A2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7AFB54B-DAB6-38F2-D29D-EB5DB2CAF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6F2FF5D-72DA-1BC9-1D2F-99F354D5F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7558C00-D077-93A4-077F-30B27A9CC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6A75A2-5287-97C7-6805-57A89C0A5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8EC1C4-D338-447F-7F5D-280EF3D5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E87FF-FC6D-C7E2-D706-5DEC2AD2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99" y="1152139"/>
            <a:ext cx="7939450" cy="1325563"/>
          </a:xfrm>
        </p:spPr>
        <p:txBody>
          <a:bodyPr>
            <a:normAutofit/>
          </a:bodyPr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D.1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 سیستم 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ملی 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آزمایشگاه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	</a:t>
            </a:r>
            <a:r>
              <a:rPr lang="fa-IR" sz="3200" b="1" dirty="0">
                <a:solidFill>
                  <a:srgbClr val="7030A0"/>
                </a:solidFill>
                <a:cs typeface="B Titr" panose="00000700000000000000" pitchFamily="2" charset="-78"/>
              </a:rPr>
              <a:t>(نظام مراقبت ملی آزمایشگاه)</a:t>
            </a:r>
            <a:endParaRPr lang="en-US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25EBC-242C-519F-00C8-06E1D9AF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054" y="2366155"/>
            <a:ext cx="9503575" cy="3810807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هدف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کلی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cs typeface="B Titr" panose="00000700000000000000" pitchFamily="2" charset="-78"/>
              </a:rPr>
              <a:t>انجام مراقبت </a:t>
            </a:r>
            <a:r>
              <a:rPr lang="fa-IR" sz="2400" dirty="0">
                <a:cs typeface="B Titr" panose="00000700000000000000" pitchFamily="2" charset="-78"/>
              </a:rPr>
              <a:t>آزمایشگاهی </a:t>
            </a:r>
            <a:r>
              <a:rPr lang="ar-SA" sz="2400" dirty="0">
                <a:cs typeface="B Titr" panose="00000700000000000000" pitchFamily="2" charset="-78"/>
              </a:rPr>
              <a:t>با استفاده از یک سامانه‌ی </a:t>
            </a:r>
            <a:r>
              <a:rPr lang="fa-IR" sz="2400" dirty="0">
                <a:cs typeface="B Titr" panose="00000700000000000000" pitchFamily="2" charset="-78"/>
              </a:rPr>
              <a:t>(شبکه) </a:t>
            </a:r>
            <a:r>
              <a:rPr lang="ar-SA" sz="2400" dirty="0">
                <a:cs typeface="B Titr" panose="00000700000000000000" pitchFamily="2" charset="-78"/>
              </a:rPr>
              <a:t>آزمایشگاهی ملی </a:t>
            </a:r>
            <a:r>
              <a:rPr lang="fa-IR" sz="2400" dirty="0">
                <a:cs typeface="B Titr" panose="00000700000000000000" pitchFamily="2" charset="-78"/>
              </a:rPr>
              <a:t>در</a:t>
            </a:r>
            <a:r>
              <a:rPr lang="ar-SA" sz="2400" dirty="0">
                <a:cs typeface="B Titr" panose="00000700000000000000" pitchFamily="2" charset="-78"/>
              </a:rPr>
              <a:t> تمامی بخش‌های مرتبط، به‌ویژه سلامت انسان و </a:t>
            </a:r>
            <a:r>
              <a:rPr lang="fa-IR" sz="2400" dirty="0">
                <a:cs typeface="B Titr" panose="00000700000000000000" pitchFamily="2" charset="-78"/>
              </a:rPr>
              <a:t>حیوان</a:t>
            </a:r>
            <a:r>
              <a:rPr lang="ar-SA" sz="2400" dirty="0">
                <a:cs typeface="B Titr" panose="00000700000000000000" pitchFamily="2" charset="-78"/>
              </a:rPr>
              <a:t>، به‌منظور به‌کارگیری مؤثر روش‌های تشخیصی مدرن در محل</a:t>
            </a:r>
            <a:r>
              <a:rPr lang="fa-IR" sz="2400" dirty="0">
                <a:cs typeface="B Titr" panose="00000700000000000000" pitchFamily="2" charset="-78"/>
              </a:rPr>
              <a:t> ارائه مراقبت</a:t>
            </a:r>
            <a:r>
              <a:rPr lang="en-US" sz="2400" dirty="0">
                <a:cs typeface="B Titr" panose="00000700000000000000" pitchFamily="2" charset="-78"/>
              </a:rPr>
              <a:t> (Point-of-Care) 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و آزمایشگاه</a:t>
            </a:r>
            <a:r>
              <a:rPr lang="fa-IR" sz="2400" dirty="0">
                <a:cs typeface="B Titr" panose="00000700000000000000" pitchFamily="2" charset="-78"/>
              </a:rPr>
              <a:t> (ازمایشگاه </a:t>
            </a:r>
            <a:r>
              <a:rPr lang="ar-SA" sz="2400" dirty="0">
                <a:cs typeface="B Titr" panose="00000700000000000000" pitchFamily="2" charset="-78"/>
              </a:rPr>
              <a:t>‌محور</a:t>
            </a:r>
            <a:r>
              <a:rPr lang="fa-IR" sz="2400" dirty="0">
                <a:cs typeface="B Titr" panose="00000700000000000000" pitchFamily="2" charset="-78"/>
              </a:rPr>
              <a:t>)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DA79FA-3BB4-8A52-C01F-DCAA6C22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961" y="1058558"/>
            <a:ext cx="1871345" cy="1247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CA47425-829F-AA81-C594-3101A64279DB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77E86A-3ECC-620D-38FE-020580B38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C63569-700D-AD7E-6CE2-1A1D6C1BC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D08027-E04E-3A2E-D38B-9204C2419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89E368-CC36-B3B5-5499-E09E7BB7B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C912377-E5D2-76D4-3CF5-D0CAEBA2D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DE1913-9A6B-5222-84D0-38A658DC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رئیس زیر کمیته: دکتر نوش آفرین صفادل</a:t>
            </a:r>
            <a:endParaRPr lang="en-US" sz="32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82C990-D9BF-4738-E3D9-2C548EF0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ذینفعان : 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غذا و </a:t>
            </a:r>
            <a:r>
              <a:rPr lang="fa-IR" sz="2400" dirty="0">
                <a:latin typeface="+mj-lt"/>
                <a:ea typeface="+mj-ea"/>
                <a:cs typeface="B Titr" panose="00000700000000000000" pitchFamily="2" charset="-78"/>
              </a:rPr>
              <a:t>دارو</a:t>
            </a:r>
            <a:r>
              <a:rPr lang="fa-IR" sz="2400" dirty="0">
                <a:cs typeface="B Titr" panose="00000700000000000000" pitchFamily="2" charset="-78"/>
              </a:rPr>
              <a:t>، وزارت بهداشت و درمان و آموزش پزشکی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مرکز سلامت محیط و کار، وزارت بهداشت و درمان و آموزش پزشکی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معاونت آزمایشگاهی و ارزیابی و انطباق، سازمان ملی استاندارد کشور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راهداری و حمل و نقل جاده ای، وزارت راه و شهرسازی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انستیتو پاستور ایران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انستیتو قلب و عروق شهید رجایی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مرکز مدیریت بیماری های واگیر وزارت بهداشت، درمان و آموزش پزشکی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AEE177-BBCA-3854-7CBA-6033B4DECD8A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378C89-54CA-BE4F-400F-5A7CE5181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BDC416-31AF-B2BA-9FE1-3FE328F2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14AA27-1185-828F-5110-E9619BB71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6F491F-AA52-4933-91B5-09319CB16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A069B8A-912E-E999-F9F8-946F3D63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C14AE-9033-AAF0-EFCC-AA47A6AD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510" y="681038"/>
            <a:ext cx="7568381" cy="903234"/>
          </a:xfrm>
        </p:spPr>
        <p:txBody>
          <a:bodyPr>
            <a:normAutofit/>
          </a:bodyPr>
          <a:lstStyle/>
          <a:p>
            <a:pPr algn="r" rtl="1"/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D2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. نظام مراقبت 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(</a:t>
            </a:r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Surveillance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)</a:t>
            </a:r>
            <a:endParaRPr lang="en-US" sz="36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1BADE9-6BBB-74B2-6D30-F216D1994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22" y="1584272"/>
            <a:ext cx="10547555" cy="4649155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</a:p>
          <a:p>
            <a:pPr algn="just" rtl="1">
              <a:lnSpc>
                <a:spcPct val="200000"/>
              </a:lnSpc>
            </a:pPr>
            <a:r>
              <a:rPr lang="ar-SA" sz="2000" dirty="0">
                <a:cs typeface="B Titr" panose="00000700000000000000" pitchFamily="2" charset="-78"/>
              </a:rPr>
              <a:t>تقویت سیستم‌های مراقبتی هشدار زودهنگام که قادر به شناسایی رویدادهای دارای اهمیت برای سلامت عمومی و امنیت سلامت باشند؛</a:t>
            </a:r>
            <a:endParaRPr lang="fa-IR" sz="2000" dirty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ar-SA" sz="2000" dirty="0">
                <a:cs typeface="B Titr" panose="00000700000000000000" pitchFamily="2" charset="-78"/>
              </a:rPr>
              <a:t>بهبود ارتباطات و همکاری‌های بین‌بخشی و بین سطوح ملی، استانی و محیطی حوزه بهداشت در زمینه نظام مراقبت رویدادهای با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ar-SA" sz="2000" dirty="0">
                <a:cs typeface="B Titr" panose="00000700000000000000" pitchFamily="2" charset="-78"/>
              </a:rPr>
              <a:t>اهمیت </a:t>
            </a:r>
            <a:r>
              <a:rPr lang="fa-IR" sz="2000" dirty="0">
                <a:cs typeface="B Titr" panose="00000700000000000000" pitchFamily="2" charset="-78"/>
              </a:rPr>
              <a:t>بهداشتی</a:t>
            </a:r>
            <a:endParaRPr lang="fa-IR" sz="2000" b="1" dirty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ar-SA" sz="2000" dirty="0">
                <a:cs typeface="B Titr" panose="00000700000000000000" pitchFamily="2" charset="-78"/>
              </a:rPr>
              <a:t>ارتقاء ظرفیت سطوح ملی و استانی در تحلیل داده‌ها، شامل داده‌های اپیدمیولوژیک، بالینی، آزمایشگاهی، آزمون‌های محیطی، ایمنی و کیفیت محصولات، و داده‌های بیوانفورماتیک؛ و پیشرفت در تحقق الزامات ظرفیت‌ها</a:t>
            </a:r>
            <a:r>
              <a:rPr lang="fa-IR" sz="2000" dirty="0">
                <a:cs typeface="B Titr" panose="00000700000000000000" pitchFamily="2" charset="-78"/>
              </a:rPr>
              <a:t>ی</a:t>
            </a:r>
            <a:r>
              <a:rPr lang="ar-SA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نظام مراقبت </a:t>
            </a:r>
            <a:r>
              <a:rPr lang="ar-SA" sz="2000" dirty="0">
                <a:cs typeface="B Titr" panose="00000700000000000000" pitchFamily="2" charset="-78"/>
              </a:rPr>
              <a:t> مطابق با </a:t>
            </a:r>
            <a:r>
              <a:rPr lang="en-US" sz="2000" b="1" dirty="0">
                <a:cs typeface="B Titr" panose="00000700000000000000" pitchFamily="2" charset="-78"/>
              </a:rPr>
              <a:t>IHR</a:t>
            </a:r>
          </a:p>
          <a:p>
            <a:pPr algn="r" rtl="1">
              <a:lnSpc>
                <a:spcPct val="170000"/>
              </a:lnSpc>
            </a:pP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13" name="Picture 12" descr="A diagram of a company's process&#10;&#10;AI-generated content may be incorrect.">
            <a:extLst>
              <a:ext uri="{FF2B5EF4-FFF2-40B4-BE49-F238E27FC236}">
                <a16:creationId xmlns="" xmlns:a16="http://schemas.microsoft.com/office/drawing/2014/main" id="{DD4DB51B-85F4-120D-4DF3-FAF243CD4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1" y="541561"/>
            <a:ext cx="2401589" cy="1740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CAEE177-BBCA-3854-7CBA-6033B4DECD8A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378C89-54CA-BE4F-400F-5A7CE5181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1BDC416-31AF-B2BA-9FE1-3FE328F2F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414AA27-1185-828F-5110-E9619BB71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26F491F-AA52-4933-91B5-09319CB16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B7955C-406F-9E33-A6E0-B9C4D3C0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2289A7-7411-CC0C-C27C-3591313C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منوچهر کرمی</a:t>
            </a:r>
            <a:endParaRPr lang="en-US" sz="32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11170-5384-2C5A-4C46-B1F534DD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146"/>
            <a:ext cx="10515600" cy="4751817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اورژانس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جمعیت هلال احمر جمهوری اسلامی ایران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 وزارت جهاد کشاورزی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حفاظت محیط زیست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صدا و سیما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اطلاعات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فناوری اطلاعات،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سلامت محیط و کار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دانشگاه های علوم پزشکی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آزمایشگاه مرجع سلامت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حراست؛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روابط عمومی و اطلاع رسانی؛ وزارت بهداشت، درمان و آموزش پزشکی</a:t>
            </a: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68C9B5-8D81-4B69-B901-7FF0CA6BAB7F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C1F5E9-C756-6F09-8AA2-0F329DF09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238B91-52E0-B0BF-66A3-0C0DFBE8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1F0B11-5DE8-98FC-B597-96D25B6C4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BB0225-65F5-93B7-8E89-4D592167A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86826D4-B3E8-7BAD-E2BE-8C937F71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A1505-43CA-C667-0721-ED473B76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38" y="512230"/>
            <a:ext cx="7568381" cy="828994"/>
          </a:xfrm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D3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 .</a:t>
            </a:r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منابع انسانی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 (نظام مراقبت و پاسخ)</a:t>
            </a:r>
            <a:endParaRPr lang="en-US" sz="36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15658-AFEF-273B-8171-F006C2BA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83429" cy="45999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>
                <a:solidFill>
                  <a:srgbClr val="FF0000"/>
                </a:solidFill>
                <a:cs typeface="B Titr" panose="00000700000000000000" pitchFamily="2" charset="-78"/>
              </a:rPr>
              <a:t>هدف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r>
              <a:rPr lang="en-US" sz="2400" dirty="0">
                <a:cs typeface="B Titr" panose="00000700000000000000" pitchFamily="2" charset="-78"/>
              </a:rPr>
              <a:t/>
            </a:r>
            <a:br>
              <a:rPr lang="en-US" sz="2400" dirty="0">
                <a:cs typeface="B Titr" panose="00000700000000000000" pitchFamily="2" charset="-78"/>
              </a:rPr>
            </a:br>
            <a:r>
              <a:rPr lang="ar-SA" sz="2400" dirty="0">
                <a:cs typeface="B Titr" panose="00000700000000000000" pitchFamily="2" charset="-78"/>
              </a:rPr>
              <a:t>داشتن نیروی انسانی ماهر و شایسته در حوزه سلامت برای </a:t>
            </a:r>
            <a:r>
              <a:rPr lang="fa-IR" sz="2400" dirty="0">
                <a:cs typeface="B Titr" panose="00000700000000000000" pitchFamily="2" charset="-78"/>
              </a:rPr>
              <a:t>نظام </a:t>
            </a:r>
            <a:r>
              <a:rPr lang="ar-SA" sz="2400" dirty="0">
                <a:cs typeface="B Titr" panose="00000700000000000000" pitchFamily="2" charset="-78"/>
              </a:rPr>
              <a:t>مراقبت و پاسخ‌گویی بهداشت</a:t>
            </a:r>
            <a:r>
              <a:rPr lang="fa-IR" sz="2400" dirty="0">
                <a:cs typeface="B Titr" panose="00000700000000000000" pitchFamily="2" charset="-78"/>
              </a:rPr>
              <a:t>ی </a:t>
            </a:r>
            <a:r>
              <a:rPr lang="ar-SA" sz="2400" dirty="0">
                <a:cs typeface="B Titr" panose="00000700000000000000" pitchFamily="2" charset="-78"/>
              </a:rPr>
              <a:t>پایدار و عملیاتی در تمام سطوح نظام سلامت و اجرای مؤثر مقررات بهداشتی بین‌المللی</a:t>
            </a:r>
            <a:r>
              <a:rPr lang="en-US" sz="2400" dirty="0">
                <a:cs typeface="B Titr" panose="00000700000000000000" pitchFamily="2" charset="-78"/>
              </a:rPr>
              <a:t> (IHR) </a:t>
            </a:r>
            <a:r>
              <a:rPr lang="ar-SA" sz="2400" dirty="0">
                <a:cs typeface="B Titr" panose="00000700000000000000" pitchFamily="2" charset="-78"/>
              </a:rPr>
              <a:t>در کشور</a:t>
            </a:r>
            <a:r>
              <a:rPr lang="en-US" sz="2400" dirty="0">
                <a:cs typeface="B Titr" panose="00000700000000000000" pitchFamily="2" charset="-78"/>
              </a:rPr>
              <a:t/>
            </a:r>
            <a:br>
              <a:rPr lang="en-US" sz="2400" dirty="0">
                <a:cs typeface="B Titr" panose="00000700000000000000" pitchFamily="2" charset="-78"/>
              </a:rPr>
            </a:br>
            <a:endParaRPr lang="en-US" sz="2400" b="1" dirty="0">
              <a:cs typeface="B Titr" panose="00000700000000000000" pitchFamily="2" charset="-78"/>
            </a:endParaRPr>
          </a:p>
          <a:p>
            <a:pPr algn="r" rtl="1"/>
            <a:r>
              <a:rPr lang="en-US" sz="2000" dirty="0">
                <a:cs typeface="B Titr" panose="00000700000000000000" pitchFamily="2" charset="-78"/>
              </a:rPr>
              <a:t>  👩‍⚕️ </a:t>
            </a:r>
            <a:r>
              <a:rPr lang="ar-SA" sz="2000" dirty="0">
                <a:cs typeface="B Titr" panose="00000700000000000000" pitchFamily="2" charset="-78"/>
              </a:rPr>
              <a:t>پرستاران و ماماها</a:t>
            </a:r>
            <a:r>
              <a:rPr lang="fa-IR" sz="2000" dirty="0">
                <a:cs typeface="B Titr" panose="00000700000000000000" pitchFamily="2" charset="-78"/>
              </a:rPr>
              <a:t>                                                         </a:t>
            </a:r>
            <a:r>
              <a:rPr lang="en-US" sz="2000" dirty="0">
                <a:cs typeface="B Titr" panose="00000700000000000000" pitchFamily="2" charset="-78"/>
              </a:rPr>
              <a:t>👨‍⚕️</a:t>
            </a:r>
            <a:r>
              <a:rPr lang="fa-IR" sz="2000" dirty="0">
                <a:cs typeface="B Titr" panose="00000700000000000000" pitchFamily="2" charset="-78"/>
              </a:rPr>
              <a:t>   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ar-SA" sz="2000" dirty="0">
                <a:cs typeface="B Titr" panose="00000700000000000000" pitchFamily="2" charset="-78"/>
              </a:rPr>
              <a:t>پزشکان</a:t>
            </a:r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en-US" sz="2000" dirty="0">
                <a:cs typeface="B Titr" panose="00000700000000000000" pitchFamily="2" charset="-78"/>
              </a:rPr>
              <a:t>  🌿 </a:t>
            </a:r>
            <a:r>
              <a:rPr lang="ar-SA" sz="2000" dirty="0">
                <a:cs typeface="B Titr" panose="00000700000000000000" pitchFamily="2" charset="-78"/>
              </a:rPr>
              <a:t>متخصصان بهداشت عمومی و محیط زیست</a:t>
            </a:r>
            <a:r>
              <a:rPr lang="fa-IR" sz="2000" dirty="0">
                <a:cs typeface="B Titr" panose="00000700000000000000" pitchFamily="2" charset="-78"/>
              </a:rPr>
              <a:t>           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                   </a:t>
            </a:r>
            <a:r>
              <a:rPr lang="ar-SA" sz="2000" dirty="0">
                <a:cs typeface="B Titr" panose="00000700000000000000" pitchFamily="2" charset="-78"/>
              </a:rPr>
              <a:t>اپیدمیولوژیست‌ها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en-US" sz="2000" dirty="0">
                <a:cs typeface="B Titr" panose="00000700000000000000" pitchFamily="2" charset="-78"/>
              </a:rPr>
              <a:t>  📡 </a:t>
            </a:r>
            <a:r>
              <a:rPr lang="ar-SA" sz="2000" dirty="0">
                <a:cs typeface="B Titr" panose="00000700000000000000" pitchFamily="2" charset="-78"/>
              </a:rPr>
              <a:t>متخصصان ارتباطات</a:t>
            </a:r>
            <a:r>
              <a:rPr lang="fa-IR" sz="2000" dirty="0">
                <a:cs typeface="B Titr" panose="00000700000000000000" pitchFamily="2" charset="-78"/>
              </a:rPr>
              <a:t>                                                          </a:t>
            </a:r>
            <a:r>
              <a:rPr lang="en-US" sz="2000" dirty="0">
                <a:cs typeface="B Titr" panose="00000700000000000000" pitchFamily="2" charset="-78"/>
              </a:rPr>
              <a:t>🏥</a:t>
            </a:r>
            <a:r>
              <a:rPr lang="fa-IR" sz="2000" dirty="0">
                <a:cs typeface="B Titr" panose="00000700000000000000" pitchFamily="2" charset="-78"/>
              </a:rPr>
              <a:t>     </a:t>
            </a:r>
            <a:r>
              <a:rPr lang="ar-SA" sz="2000" dirty="0">
                <a:cs typeface="B Titr" panose="00000700000000000000" pitchFamily="2" charset="-78"/>
              </a:rPr>
              <a:t>کارشناسان سلامت شغلی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en-US" sz="2000" dirty="0">
                <a:cs typeface="B Titr" panose="00000700000000000000" pitchFamily="2" charset="-78"/>
              </a:rPr>
              <a:t>  🔬 </a:t>
            </a:r>
            <a:r>
              <a:rPr lang="ar-SA" sz="2000" dirty="0">
                <a:cs typeface="B Titr" panose="00000700000000000000" pitchFamily="2" charset="-78"/>
              </a:rPr>
              <a:t>متخصصان و تکنسین‌های آزمایشگاهی</a:t>
            </a:r>
            <a:r>
              <a:rPr lang="fa-IR" sz="2000" dirty="0">
                <a:cs typeface="B Titr" panose="00000700000000000000" pitchFamily="2" charset="-78"/>
              </a:rPr>
              <a:t>                       </a:t>
            </a:r>
            <a:r>
              <a:rPr lang="en-US" sz="2000" dirty="0">
                <a:cs typeface="B Titr" panose="00000700000000000000" pitchFamily="2" charset="-78"/>
              </a:rPr>
              <a:t> 📊 </a:t>
            </a:r>
            <a:r>
              <a:rPr lang="ar-SA" sz="2000" dirty="0">
                <a:cs typeface="B Titr" panose="00000700000000000000" pitchFamily="2" charset="-78"/>
              </a:rPr>
              <a:t>متخصصان آمار زیستی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en-US" sz="2000" dirty="0">
                <a:cs typeface="B Titr" panose="00000700000000000000" pitchFamily="2" charset="-78"/>
              </a:rPr>
              <a:t>  💻 </a:t>
            </a:r>
            <a:r>
              <a:rPr lang="ar-SA" sz="2000" dirty="0">
                <a:cs typeface="B Titr" panose="00000700000000000000" pitchFamily="2" charset="-78"/>
              </a:rPr>
              <a:t>متخصصان فناوری اطلاعات</a:t>
            </a:r>
            <a:r>
              <a:rPr lang="en-US" sz="2000" dirty="0">
                <a:cs typeface="B Titr" panose="00000700000000000000" pitchFamily="2" charset="-78"/>
              </a:rPr>
              <a:t> (IT)</a:t>
            </a:r>
            <a:r>
              <a:rPr lang="fa-IR" sz="2000" dirty="0">
                <a:cs typeface="B Titr" panose="00000700000000000000" pitchFamily="2" charset="-78"/>
              </a:rPr>
              <a:t>                                       </a:t>
            </a:r>
            <a:r>
              <a:rPr lang="en-US" sz="2000" dirty="0">
                <a:cs typeface="B Titr" panose="00000700000000000000" pitchFamily="2" charset="-78"/>
              </a:rPr>
              <a:t>🧬</a:t>
            </a:r>
            <a:r>
              <a:rPr lang="fa-IR" sz="2000" dirty="0">
                <a:cs typeface="B Titr" panose="00000700000000000000" pitchFamily="2" charset="-78"/>
              </a:rPr>
              <a:t>   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  </a:t>
            </a:r>
            <a:r>
              <a:rPr lang="ar-SA" sz="2000" dirty="0">
                <a:cs typeface="B Titr" panose="00000700000000000000" pitchFamily="2" charset="-78"/>
              </a:rPr>
              <a:t>تکنسین‌های زیست‌پزشکی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en-US" sz="2000" dirty="0">
                <a:cs typeface="B Titr" panose="00000700000000000000" pitchFamily="2" charset="-78"/>
              </a:rPr>
              <a:t> 🐾</a:t>
            </a:r>
            <a:r>
              <a:rPr lang="fa-IR" sz="2000" dirty="0">
                <a:cs typeface="B Titr" panose="00000700000000000000" pitchFamily="2" charset="-78"/>
              </a:rPr>
              <a:t>    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ar-SA" sz="2000" dirty="0">
                <a:cs typeface="B Titr" panose="00000700000000000000" pitchFamily="2" charset="-78"/>
              </a:rPr>
              <a:t>دامپزشکان</a:t>
            </a:r>
            <a:r>
              <a:rPr lang="fa-IR" sz="2000" dirty="0">
                <a:cs typeface="B Titr" panose="00000700000000000000" pitchFamily="2" charset="-78"/>
              </a:rPr>
              <a:t>                                                                          </a:t>
            </a:r>
            <a:r>
              <a:rPr lang="en-US" sz="2000" dirty="0">
                <a:cs typeface="B Titr" panose="00000700000000000000" pitchFamily="2" charset="-78"/>
              </a:rPr>
              <a:t> 🩺 </a:t>
            </a:r>
            <a:r>
              <a:rPr lang="ar-SA" sz="2000" dirty="0">
                <a:cs typeface="B Titr" panose="00000700000000000000" pitchFamily="2" charset="-78"/>
              </a:rPr>
              <a:t>پیرادامپزشکان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en-US" sz="2000" dirty="0">
                <a:cs typeface="B Titr" panose="00000700000000000000" pitchFamily="2" charset="-78"/>
              </a:rPr>
              <a:t>   📚 </a:t>
            </a:r>
            <a:r>
              <a:rPr lang="ar-SA" sz="2000" dirty="0">
                <a:cs typeface="B Titr" panose="00000700000000000000" pitchFamily="2" charset="-78"/>
              </a:rPr>
              <a:t>دانشمندان علوم اجتماعی</a:t>
            </a:r>
            <a:r>
              <a:rPr lang="fa-IR" sz="2000" dirty="0">
                <a:cs typeface="B Titr" panose="00000700000000000000" pitchFamily="2" charset="-78"/>
              </a:rPr>
              <a:t>                                          </a:t>
            </a:r>
            <a:r>
              <a:rPr lang="en-US" sz="2000" dirty="0">
                <a:cs typeface="B Titr" panose="00000700000000000000" pitchFamily="2" charset="-78"/>
              </a:rPr>
              <a:t>🔗 </a:t>
            </a:r>
            <a:r>
              <a:rPr lang="fa-IR" sz="2000" dirty="0">
                <a:cs typeface="B Titr" panose="00000700000000000000" pitchFamily="2" charset="-78"/>
              </a:rPr>
              <a:t>      </a:t>
            </a:r>
            <a:r>
              <a:rPr lang="ar-SA" sz="2000" dirty="0">
                <a:cs typeface="B Titr" panose="00000700000000000000" pitchFamily="2" charset="-78"/>
              </a:rPr>
              <a:t>سایرین مرتبط</a:t>
            </a:r>
            <a:endParaRPr lang="fa-IR" sz="2000" dirty="0">
              <a:cs typeface="B Titr" panose="00000700000000000000" pitchFamily="2" charset="-78"/>
            </a:endParaRP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53949BA-190B-6FBF-961D-1EE0B71E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47" y="226588"/>
            <a:ext cx="1459230" cy="1459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تصاویر PNG ذره بین + دانلود رایگان – پارس پی ان جی ParsPNG">
            <a:extLst>
              <a:ext uri="{FF2B5EF4-FFF2-40B4-BE49-F238E27FC236}">
                <a16:creationId xmlns="" xmlns:a16="http://schemas.microsoft.com/office/drawing/2014/main" id="{A77128B2-D025-3E32-40D1-396ED2E0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06" y="4018901"/>
            <a:ext cx="361665" cy="3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7C2EF8-CF1E-5CC5-FB1D-2F5A02DF4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61B7A7-6A99-5899-158F-2B3F8B20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حامد فتاحی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6D955C-9A1D-57FD-D8B3-D2F158D4F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معاونت توسعه مدیریت و منابع 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دامپزشکی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مدیر کل امور مالی وزارت بهداشت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معاوت  توسعه مدیریت  و منابع- مدیرمرکز توسعه مدیریت و تحول اداری 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معاونت آموزشی وزارت بهداشت ( دبیر شورای گسترش دانشگاه های  علوم پزشکی)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بیماری های واگیر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دفتر سلامت محیط و کار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آزمایشگاه مرجع سلامت </a:t>
            </a: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70745A-6987-02B8-2D56-183B8F16094C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BD6E8B-83D7-346F-00D9-9E9E5A69F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185AF6-D49D-7211-9E3A-0D50F2DB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3E0C3F-BB1C-0E48-348F-6757E82C7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C74CD9-C4ED-4EF9-5020-5CAF65C1C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FCEBDC-E7DC-512C-F69A-00CE1069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7BA68-1152-2852-BF0E-C541EE11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348" y="535065"/>
            <a:ext cx="6580239" cy="828994"/>
          </a:xfrm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R1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. مدیریت </a:t>
            </a:r>
            <a:r>
              <a:rPr lang="fa-IR" sz="3600" b="1" dirty="0">
                <a:solidFill>
                  <a:srgbClr val="7030A0"/>
                </a:solidFill>
                <a:cs typeface="B Titr" panose="00000700000000000000" pitchFamily="2" charset="-78"/>
              </a:rPr>
              <a:t>فوریت های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 بهداشتی</a:t>
            </a:r>
            <a:endParaRPr lang="en-US" sz="36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A20786-CCE0-AE4B-A95D-29AEC773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6768" cy="4781652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270000"/>
              </a:lnSpc>
            </a:pPr>
            <a:r>
              <a:rPr lang="ar-SA" sz="2400" dirty="0">
                <a:cs typeface="B Titr" panose="00000700000000000000" pitchFamily="2" charset="-78"/>
              </a:rPr>
              <a:t>کسب آمادگی و پاسخ عملیاتی به هرگونه رویداد سلامت عمومی، از جمله فوریت‌ها</a:t>
            </a:r>
            <a:r>
              <a:rPr lang="fa-IR" sz="2400" dirty="0">
                <a:cs typeface="B Titr" panose="00000700000000000000" pitchFamily="2" charset="-78"/>
              </a:rPr>
              <a:t>ی بهداشتی (اپیدمی ها / پاندمی ها)</a:t>
            </a:r>
            <a:r>
              <a:rPr lang="ar-SA" sz="2400" dirty="0">
                <a:cs typeface="B Titr" panose="00000700000000000000" pitchFamily="2" charset="-78"/>
              </a:rPr>
              <a:t>، </a:t>
            </a:r>
            <a:r>
              <a:rPr lang="fa-IR" sz="2400" dirty="0">
                <a:cs typeface="B Titr" panose="00000700000000000000" pitchFamily="2" charset="-78"/>
              </a:rPr>
              <a:t>با رویکرد </a:t>
            </a:r>
            <a:r>
              <a:rPr lang="ar-SA" sz="2400" dirty="0">
                <a:cs typeface="B Titr" panose="00000700000000000000" pitchFamily="2" charset="-78"/>
              </a:rPr>
              <a:t>همه‌ی مخاطرات </a:t>
            </a:r>
            <a:r>
              <a:rPr lang="fa-IR" sz="2400" dirty="0">
                <a:cs typeface="B Titr" panose="00000700000000000000" pitchFamily="2" charset="-78"/>
              </a:rPr>
              <a:t>در </a:t>
            </a:r>
            <a:r>
              <a:rPr lang="ar-SA" sz="2400" dirty="0">
                <a:cs typeface="B Titr" panose="00000700000000000000" pitchFamily="2" charset="-78"/>
              </a:rPr>
              <a:t>مقررات بهداشتی بین‌المللی</a:t>
            </a:r>
            <a:r>
              <a:rPr lang="en-US" sz="2400" dirty="0">
                <a:cs typeface="B Titr" panose="00000700000000000000" pitchFamily="2" charset="-78"/>
              </a:rPr>
              <a:t> (IHR).</a:t>
            </a:r>
          </a:p>
          <a:p>
            <a:pPr algn="just" rtl="1">
              <a:lnSpc>
                <a:spcPct val="270000"/>
              </a:lnSpc>
            </a:pPr>
            <a:r>
              <a:rPr lang="ar-SA" sz="2400" dirty="0">
                <a:cs typeface="B Titr" panose="00000700000000000000" pitchFamily="2" charset="-78"/>
              </a:rPr>
              <a:t>اطمینان از وجود برنامه‌های مبتنی بر تحلیل ریسک برای آماده‌سازی و پاسخ به فوریت‌های سلامت</a:t>
            </a:r>
            <a:r>
              <a:rPr lang="en-US" sz="2400" dirty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70000"/>
              </a:lnSpc>
            </a:pPr>
            <a:r>
              <a:rPr lang="ar-SA" sz="2400" dirty="0">
                <a:cs typeface="B Titr" panose="00000700000000000000" pitchFamily="2" charset="-78"/>
              </a:rPr>
              <a:t>توسعه</a:t>
            </a:r>
            <a:r>
              <a:rPr lang="fa-IR" sz="2400" dirty="0">
                <a:cs typeface="B Titr" panose="00000700000000000000" pitchFamily="2" charset="-78"/>
              </a:rPr>
              <a:t>/یا ارتقای</a:t>
            </a:r>
            <a:r>
              <a:rPr lang="ar-SA" sz="2400" dirty="0">
                <a:cs typeface="B Titr" panose="00000700000000000000" pitchFamily="2" charset="-78"/>
              </a:rPr>
              <a:t> ساختارهای مدیریتی قوی و کارآمد برای پاسخ به فوریت‌ها</a:t>
            </a:r>
            <a:r>
              <a:rPr lang="en-US" sz="2400" dirty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70000"/>
              </a:lnSpc>
            </a:pPr>
            <a:r>
              <a:rPr lang="ar-SA" sz="2400" dirty="0">
                <a:cs typeface="B Titr" panose="00000700000000000000" pitchFamily="2" charset="-78"/>
              </a:rPr>
              <a:t>تضمین بسیج به‌موقع و موثر منابع انسانی، تجهیزات و امکانات در طول فوریت‌ها برای پاسخ سریع به نیازهای سلامت عمومی</a:t>
            </a:r>
            <a:r>
              <a:rPr lang="en-US" sz="2400" dirty="0">
                <a:cs typeface="B Titr" panose="00000700000000000000" pitchFamily="2" charset="-78"/>
              </a:rPr>
              <a:t>.</a:t>
            </a: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168629-CA67-CC03-9C95-6F5043CDC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09" y="692533"/>
            <a:ext cx="1963133" cy="1479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70745A-6987-02B8-2D56-183B8F16094C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BD6E8B-83D7-346F-00D9-9E9E5A69F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2185AF6-D49D-7211-9E3A-0D50F2DB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3E0C3F-BB1C-0E48-348F-6757E82C7A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C74CD9-C4ED-4EF9-5020-5CAF65C1C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6FE0F41-F63C-4517-D937-7ED5D4D2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1AC5C-12CD-3DA5-5770-3F60E92F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علی شریفان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51DFE3-C0D7-6D74-3C80-BBFEF32C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41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شورای عالی مدیریت بحران؛ وزارت کشور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فناوری اطلاعات وزارت بهداشت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آزمایشگاه مرجع سلامت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پلیس راهور فراجا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دبیرخانه کمیته ایمنی و حمل و نقل راه ها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انتقال خون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شرکت مهندسی آب و فاضلاب کشور (آبفا)؛ وزارت نیرو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سلامت محیط کار؛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شبکه؛ وزارت بهداشت، درمان و آموزش پزشکی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996B05-B900-C9CC-EA50-F8E024B13BFE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A790DD-E92B-4392-6036-8A9247196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5BA35D-AFE1-DF2A-619D-36787D256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A37915-8469-507A-5B30-5379E99C7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ABC7C-9ED8-0793-BDAA-C4D8D59AA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7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6A91B80-F273-87D3-12CC-04B82ADF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63E25-D641-5993-3CFA-D22EB501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079" y="685989"/>
            <a:ext cx="8527026" cy="1325563"/>
          </a:xfrm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R2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. ایجاد ارتباط بین نهادهای بهداشت‌ عمومی و امنیتی</a:t>
            </a:r>
            <a:endParaRPr lang="en-US" sz="36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CC0A33-2099-301E-2536-559E36E4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9751142" cy="3876215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just" rtl="1">
              <a:lnSpc>
                <a:spcPct val="250000"/>
              </a:lnSpc>
            </a:pPr>
            <a:r>
              <a:rPr lang="ar-SA" dirty="0">
                <a:cs typeface="B Titr" panose="00000700000000000000" pitchFamily="2" charset="-78"/>
              </a:rPr>
              <a:t>ارائه پاسخ سریع و چندبخشی به هر رویداد با منشأ عمدی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مشکوک یا تأیید شده‌</a:t>
            </a:r>
            <a:endParaRPr lang="en-US" dirty="0">
              <a:cs typeface="B Titr" panose="00000700000000000000" pitchFamily="2" charset="-78"/>
            </a:endParaRPr>
          </a:p>
          <a:p>
            <a:pPr lvl="1" algn="just" rtl="1">
              <a:lnSpc>
                <a:spcPct val="250000"/>
              </a:lnSpc>
            </a:pPr>
            <a:r>
              <a:rPr lang="fa-IR" dirty="0">
                <a:cs typeface="B Titr" panose="00000700000000000000" pitchFamily="2" charset="-78"/>
              </a:rPr>
              <a:t>تقویت</a:t>
            </a:r>
            <a:r>
              <a:rPr lang="ar-SA" dirty="0">
                <a:cs typeface="B Titr" panose="00000700000000000000" pitchFamily="2" charset="-78"/>
              </a:rPr>
              <a:t> پیوند سیستم‌های بهداشت عمومی و نیروهای انتظامی/امنیتی</a:t>
            </a:r>
            <a:endParaRPr lang="en-US" dirty="0">
              <a:cs typeface="B Titr" panose="00000700000000000000" pitchFamily="2" charset="-78"/>
            </a:endParaRPr>
          </a:p>
          <a:p>
            <a:pPr lvl="1" algn="just" rtl="1">
              <a:lnSpc>
                <a:spcPct val="250000"/>
              </a:lnSpc>
            </a:pPr>
            <a:r>
              <a:rPr lang="fa-IR" dirty="0">
                <a:cs typeface="B Titr" panose="00000700000000000000" pitchFamily="2" charset="-78"/>
              </a:rPr>
              <a:t>مساعدت در دسترسی به </a:t>
            </a:r>
            <a:r>
              <a:rPr lang="ar-SA" dirty="0">
                <a:cs typeface="B Titr" panose="00000700000000000000" pitchFamily="2" charset="-78"/>
              </a:rPr>
              <a:t>کمک‌های به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‌موقع بین‌المللی در موارد لازم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FA1CBE-6220-3CE2-E200-CEE878B9F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6" y="685989"/>
            <a:ext cx="1567921" cy="1614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73" y="667561"/>
            <a:ext cx="12056328" cy="4487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وضعیت اجرای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IHR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در ایران (ظرفیتهای مقابله با فوریت های بهداشتی):</a:t>
            </a:r>
            <a:b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سال 2012 و ظرفیت نظام مراقبت ادغام یافته هشدار سریع بیماریهای واگیر در سال 2017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38" y="1521309"/>
            <a:ext cx="1694713" cy="238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843" y="1255741"/>
            <a:ext cx="3289179" cy="4788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124" y="1389414"/>
            <a:ext cx="2968831" cy="4794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022" y="1255741"/>
            <a:ext cx="3029102" cy="4788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24428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BBD042-5EA3-73C0-86D5-5BE3F4D64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F10E5-E235-1757-FD13-B74161CC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محمدرضا صباغیه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3EF376-9785-1350-17E2-CD828702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کلیه سازمان های دخیل در اجرای </a:t>
            </a:r>
            <a:r>
              <a:rPr lang="en-US" dirty="0">
                <a:cs typeface="B Titr" panose="00000700000000000000" pitchFamily="2" charset="-78"/>
              </a:rPr>
              <a:t>JEE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027512-6583-9A09-4877-32047D5B22ED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4981FD-1F0E-5352-4978-4C3F9AA3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0E08A6-B455-7A71-549B-2381EEF5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BB6A42-A61F-0ED7-056C-89D4998DA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711B9E-9D29-540A-CBEC-F3B6A7BAB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40366D-EC8E-3128-4CF9-DB70A49D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65F95-76C5-2208-32D1-9BEE8735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41" y="890484"/>
            <a:ext cx="10515600" cy="673154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R3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</a:t>
            </a:r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ارائه خدمات بهداشتی</a:t>
            </a:r>
            <a:endParaRPr lang="en-US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11071-22F2-F12B-8889-D8137CD0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39" y="1668392"/>
            <a:ext cx="10840064" cy="4983131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SA" sz="32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sz="32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320000"/>
              </a:lnSpc>
            </a:pPr>
            <a:r>
              <a:rPr lang="ar-SA" sz="2400" dirty="0">
                <a:cs typeface="B Titr" panose="00000700000000000000" pitchFamily="2" charset="-78"/>
              </a:rPr>
              <a:t>کمک به کشورها </a:t>
            </a:r>
            <a:r>
              <a:rPr lang="fa-IR" sz="2400" dirty="0">
                <a:cs typeface="B Titr" panose="00000700000000000000" pitchFamily="2" charset="-78"/>
              </a:rPr>
              <a:t>در </a:t>
            </a:r>
            <a:r>
              <a:rPr lang="ar-SA" sz="2400" dirty="0">
                <a:cs typeface="B Titr" panose="00000700000000000000" pitchFamily="2" charset="-78"/>
              </a:rPr>
              <a:t>ایجاد نظام‌های سلامت ملی تاب‌آور </a:t>
            </a:r>
            <a:r>
              <a:rPr lang="fa-IR" sz="2400" dirty="0">
                <a:cs typeface="B Titr" panose="00000700000000000000" pitchFamily="2" charset="-78"/>
              </a:rPr>
              <a:t>(</a:t>
            </a:r>
            <a:r>
              <a:rPr lang="ar-SA" sz="2400" dirty="0">
                <a:cs typeface="B Titr" panose="00000700000000000000" pitchFamily="2" charset="-78"/>
              </a:rPr>
              <a:t>مقاوم</a:t>
            </a:r>
            <a:r>
              <a:rPr lang="fa-IR" sz="2400" dirty="0">
                <a:cs typeface="B Titr" panose="00000700000000000000" pitchFamily="2" charset="-78"/>
              </a:rPr>
              <a:t>)</a:t>
            </a:r>
            <a:r>
              <a:rPr lang="ar-SA" sz="2400" dirty="0">
                <a:cs typeface="B Titr" panose="00000700000000000000" pitchFamily="2" charset="-78"/>
              </a:rPr>
              <a:t> در پیشگیری، شناسایی، پاسخ </a:t>
            </a:r>
            <a:r>
              <a:rPr lang="fa-IR" sz="2400" dirty="0">
                <a:cs typeface="B Titr" panose="00000700000000000000" pitchFamily="2" charset="-78"/>
              </a:rPr>
              <a:t>به فوریت های</a:t>
            </a:r>
            <a:r>
              <a:rPr lang="ar-SA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بهداشتی </a:t>
            </a:r>
            <a:r>
              <a:rPr lang="ar-SA" sz="2400" dirty="0">
                <a:cs typeface="B Titr" panose="00000700000000000000" pitchFamily="2" charset="-78"/>
              </a:rPr>
              <a:t>و</a:t>
            </a:r>
            <a:r>
              <a:rPr lang="fa-IR" sz="2400" dirty="0">
                <a:cs typeface="B Titr" panose="00000700000000000000" pitchFamily="2" charset="-78"/>
              </a:rPr>
              <a:t> بازتوانی (</a:t>
            </a:r>
            <a:r>
              <a:rPr lang="ar-SA" sz="2400" dirty="0">
                <a:cs typeface="B Titr" panose="00000700000000000000" pitchFamily="2" charset="-78"/>
              </a:rPr>
              <a:t>بهبود</a:t>
            </a:r>
            <a:r>
              <a:rPr lang="fa-IR" sz="2400" dirty="0">
                <a:cs typeface="B Titr" panose="00000700000000000000" pitchFamily="2" charset="-78"/>
              </a:rPr>
              <a:t>)</a:t>
            </a:r>
            <a:r>
              <a:rPr lang="ar-SA" sz="2400" dirty="0">
                <a:cs typeface="B Titr" panose="00000700000000000000" pitchFamily="2" charset="-78"/>
              </a:rPr>
              <a:t> پس از</a:t>
            </a:r>
            <a:r>
              <a:rPr lang="fa-IR" sz="2400" dirty="0">
                <a:cs typeface="B Titr" panose="00000700000000000000" pitchFamily="2" charset="-78"/>
              </a:rPr>
              <a:t> رویداد</a:t>
            </a:r>
          </a:p>
          <a:p>
            <a:pPr algn="just" rtl="1">
              <a:lnSpc>
                <a:spcPct val="320000"/>
              </a:lnSpc>
            </a:pPr>
            <a:r>
              <a:rPr lang="ar-SA" sz="2400" dirty="0">
                <a:cs typeface="B Titr" panose="00000700000000000000" pitchFamily="2" charset="-78"/>
              </a:rPr>
              <a:t>حفظ عملکردهای حیاتی نظام سلامت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 از جمله تداوم ارائه خدمات سلامت ضروری در تمامی سطوح</a:t>
            </a:r>
            <a:endParaRPr lang="fa-IR" sz="2400" dirty="0">
              <a:cs typeface="B Titr" panose="00000700000000000000" pitchFamily="2" charset="-78"/>
            </a:endParaRPr>
          </a:p>
          <a:p>
            <a:pPr algn="just" rtl="1">
              <a:lnSpc>
                <a:spcPct val="320000"/>
              </a:lnSpc>
            </a:pPr>
            <a:r>
              <a:rPr lang="ar-SA" sz="2400" dirty="0">
                <a:cs typeface="B Titr" panose="00000700000000000000" pitchFamily="2" charset="-78"/>
              </a:rPr>
              <a:t>تضمین حداقل اختلال در استفاده از خدمات سلامت قبل، حین و پس از شرایط اضطراری و در بسترهای مختلف درون کشور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AE6008-E6CF-B8D2-1A52-153C2954E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3" y="785729"/>
            <a:ext cx="1333500" cy="133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158E00E-F77D-0991-1582-AF121850B999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66BB3FB-49D2-C0D0-CB6E-54A12E1AF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7A58CC-6707-FB50-A8C3-F75C198A5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BF32A1-1168-B530-1360-D52FEC6EC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E8A6C31-0068-2100-48D5-3355317C1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7F03E5-EA7E-8033-BF27-4B656BAF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AC02C-DCB9-C9BE-7BEB-A1655E67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محمد رضا رهبر</a:t>
            </a:r>
            <a:endParaRPr lang="en-US" sz="4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D4769-9D8E-3BF0-95F2-83B05D3E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3000" dirty="0">
                <a:solidFill>
                  <a:srgbClr val="FF0000"/>
                </a:solidFill>
                <a:cs typeface="B Titr" panose="00000700000000000000" pitchFamily="2" charset="-78"/>
              </a:rPr>
              <a:t>ذینفعان: </a:t>
            </a:r>
            <a:endParaRPr lang="fa-IR" sz="2200" dirty="0">
              <a:cs typeface="B Titr" panose="00000700000000000000" pitchFamily="2" charset="-78"/>
            </a:endParaRP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 سازمان دامپزشکی 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جمعیت هلال احمر کشور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وزارت راه و شهرسازی(مبادی ورودی،بنادر و فرودگاه ها)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سازمان حفاظت محیط زیست کشور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فرماندهی مرزبانی جمهوری اسلامی ایران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نیروهای مسلح جمهوری اسلامی ایران (بخش  بهداشت و درمان )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معاونت درمان وزارت بهداشت 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مرکز مدیریت بیماری های واگیر وزارت بهداشت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مرکز مدیریت شبکه بهداشت وزارت بهداشت  </a:t>
            </a:r>
          </a:p>
          <a:p>
            <a:pPr algn="r" rtl="1"/>
            <a:r>
              <a:rPr lang="fa-IR" sz="2200" dirty="0">
                <a:cs typeface="B Titr" panose="00000700000000000000" pitchFamily="2" charset="-78"/>
              </a:rPr>
              <a:t>مرکز سلامت محیط و کار وزارت بهداشت</a:t>
            </a:r>
            <a:endParaRPr lang="fa-IR" sz="2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58E00E-F77D-0991-1582-AF121850B999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6BB3FB-49D2-C0D0-CB6E-54A12E1AF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7A58CC-6707-FB50-A8C3-F75C198A5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BF32A1-1168-B530-1360-D52FEC6EC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8A6C31-0068-2100-48D5-3355317C1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CC328E5-A07D-80E4-346F-4249D3CB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3BC93-4D8E-641B-D1E6-6B4C737B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540" y="613523"/>
            <a:ext cx="6078794" cy="767292"/>
          </a:xfrm>
        </p:spPr>
        <p:txBody>
          <a:bodyPr>
            <a:normAutofit/>
          </a:bodyPr>
          <a:lstStyle/>
          <a:p>
            <a:pPr algn="ctr" rtl="1"/>
            <a:r>
              <a:rPr lang="en-US" sz="3200" b="1" dirty="0">
                <a:solidFill>
                  <a:srgbClr val="7030A0"/>
                </a:solidFill>
                <a:cs typeface="B Titr" panose="00000700000000000000" pitchFamily="2" charset="-78"/>
              </a:rPr>
              <a:t>R4</a:t>
            </a:r>
            <a:r>
              <a:rPr lang="ar-SA" sz="3200" b="1" dirty="0">
                <a:solidFill>
                  <a:srgbClr val="7030A0"/>
                </a:solidFill>
                <a:cs typeface="B Titr" panose="00000700000000000000" pitchFamily="2" charset="-78"/>
              </a:rPr>
              <a:t>. پیشگیری و کنترل عفونت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92EA22-2E85-5C9D-F628-798265C2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178" y="1797423"/>
            <a:ext cx="9929517" cy="4551973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ar-SA" sz="44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sz="44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endParaRPr lang="fa-IR" sz="44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70000"/>
              </a:lnSpc>
            </a:pPr>
            <a:r>
              <a:rPr lang="ar-SA" sz="3800" dirty="0">
                <a:cs typeface="B Titr" panose="00000700000000000000" pitchFamily="2" charset="-78"/>
              </a:rPr>
              <a:t>تدوین و ابلاغ راهبرد ملی پیشگیری و کنترل عفونت مطابق با مؤلفه‌های اصلی</a:t>
            </a:r>
            <a:r>
              <a:rPr lang="en-US" sz="3800" dirty="0">
                <a:cs typeface="B Titr" panose="00000700000000000000" pitchFamily="2" charset="-78"/>
              </a:rPr>
              <a:t> IPC </a:t>
            </a:r>
            <a:r>
              <a:rPr lang="ar-SA" sz="3800" dirty="0">
                <a:cs typeface="B Titr" panose="00000700000000000000" pitchFamily="2" charset="-78"/>
              </a:rPr>
              <a:t>سازمان جهانی بهداشت </a:t>
            </a:r>
            <a:endParaRPr lang="fa-IR" sz="3800" dirty="0">
              <a:cs typeface="B Titr" panose="00000700000000000000" pitchFamily="2" charset="-78"/>
            </a:endParaRPr>
          </a:p>
          <a:p>
            <a:pPr algn="r" rtl="1">
              <a:lnSpc>
                <a:spcPct val="270000"/>
              </a:lnSpc>
            </a:pPr>
            <a:r>
              <a:rPr lang="fa-IR" sz="3800" dirty="0">
                <a:cs typeface="B Titr" panose="00000700000000000000" pitchFamily="2" charset="-78"/>
              </a:rPr>
              <a:t>پیاده سازی </a:t>
            </a:r>
            <a:r>
              <a:rPr lang="ar-SA" sz="3800" dirty="0">
                <a:cs typeface="B Titr" panose="00000700000000000000" pitchFamily="2" charset="-78"/>
              </a:rPr>
              <a:t>حداقل الزامات</a:t>
            </a:r>
            <a:r>
              <a:rPr lang="en-US" sz="3800" dirty="0">
                <a:cs typeface="B Titr" panose="00000700000000000000" pitchFamily="2" charset="-78"/>
              </a:rPr>
              <a:t> IPC </a:t>
            </a:r>
            <a:r>
              <a:rPr lang="ar-SA" sz="3800" dirty="0">
                <a:cs typeface="B Titr" panose="00000700000000000000" pitchFamily="2" charset="-78"/>
              </a:rPr>
              <a:t>در </a:t>
            </a:r>
            <a:r>
              <a:rPr lang="ar-SA" sz="3800" b="1" dirty="0">
                <a:cs typeface="B Titr" panose="00000700000000000000" pitchFamily="2" charset="-78"/>
              </a:rPr>
              <a:t> بیمارستان‌های کشور</a:t>
            </a:r>
            <a:r>
              <a:rPr lang="ar-SA" sz="3800" dirty="0">
                <a:cs typeface="B Titr" panose="00000700000000000000" pitchFamily="2" charset="-78"/>
              </a:rPr>
              <a:t> </a:t>
            </a:r>
            <a:endParaRPr lang="fa-IR" sz="3800" dirty="0">
              <a:cs typeface="B Titr" panose="00000700000000000000" pitchFamily="2" charset="-78"/>
            </a:endParaRPr>
          </a:p>
          <a:p>
            <a:pPr algn="r" rtl="1">
              <a:lnSpc>
                <a:spcPct val="270000"/>
              </a:lnSpc>
            </a:pPr>
            <a:r>
              <a:rPr lang="ar-SA" sz="3800" dirty="0">
                <a:cs typeface="B Titr" panose="00000700000000000000" pitchFamily="2" charset="-78"/>
              </a:rPr>
              <a:t>استقرار نظام </a:t>
            </a:r>
            <a:r>
              <a:rPr lang="fa-IR" sz="3800" dirty="0">
                <a:cs typeface="B Titr" panose="00000700000000000000" pitchFamily="2" charset="-78"/>
              </a:rPr>
              <a:t>ملی مراقبت </a:t>
            </a:r>
            <a:r>
              <a:rPr lang="ar-SA" sz="3800" dirty="0">
                <a:cs typeface="B Titr" panose="00000700000000000000" pitchFamily="2" charset="-78"/>
              </a:rPr>
              <a:t>عفونت‌های مرتبط با مراقبت‌های بهداشتی</a:t>
            </a:r>
            <a:r>
              <a:rPr lang="en-US" sz="3800" dirty="0">
                <a:cs typeface="B Titr" panose="00000700000000000000" pitchFamily="2" charset="-78"/>
              </a:rPr>
              <a:t> (HCAIs) </a:t>
            </a:r>
            <a:r>
              <a:rPr lang="ar-SA" sz="3800" dirty="0">
                <a:cs typeface="B Titr" panose="00000700000000000000" pitchFamily="2" charset="-78"/>
              </a:rPr>
              <a:t>در </a:t>
            </a:r>
            <a:r>
              <a:rPr lang="ar-SA" sz="3800" b="1" dirty="0">
                <a:cs typeface="B Titr" panose="00000700000000000000" pitchFamily="2" charset="-78"/>
              </a:rPr>
              <a:t> مراکز درمانی </a:t>
            </a:r>
            <a:endParaRPr lang="fa-IR" sz="3800" dirty="0">
              <a:cs typeface="B Titr" panose="00000700000000000000" pitchFamily="2" charset="-78"/>
            </a:endParaRPr>
          </a:p>
          <a:p>
            <a:pPr algn="r" rtl="1">
              <a:lnSpc>
                <a:spcPct val="270000"/>
              </a:lnSpc>
            </a:pPr>
            <a:r>
              <a:rPr lang="ar-SA" sz="3800" dirty="0">
                <a:cs typeface="B Titr" panose="00000700000000000000" pitchFamily="2" charset="-78"/>
              </a:rPr>
              <a:t>کاهش شاخص بروز عفونت‌های بیمارستانی (مثلاً حداقل </a:t>
            </a:r>
            <a:r>
              <a:rPr lang="fa-IR" sz="3800" dirty="0">
                <a:cs typeface="B Titr" panose="00000700000000000000" pitchFamily="2" charset="-78"/>
              </a:rPr>
              <a:t>۲۰٪ </a:t>
            </a:r>
            <a:r>
              <a:rPr lang="ar-SA" sz="3800" dirty="0">
                <a:cs typeface="B Titr" panose="00000700000000000000" pitchFamily="2" charset="-78"/>
              </a:rPr>
              <a:t>)</a:t>
            </a:r>
            <a:endParaRPr lang="fa-IR" sz="3800" dirty="0">
              <a:cs typeface="B Titr" panose="00000700000000000000" pitchFamily="2" charset="-78"/>
            </a:endParaRPr>
          </a:p>
          <a:p>
            <a:pPr algn="r" rtl="1">
              <a:lnSpc>
                <a:spcPct val="270000"/>
              </a:lnSpc>
            </a:pPr>
            <a:r>
              <a:rPr lang="ar-SA" sz="3800" dirty="0">
                <a:cs typeface="B Titr" panose="00000700000000000000" pitchFamily="2" charset="-78"/>
              </a:rPr>
              <a:t>تأمین و اجرای زیرساخت‌ها، آموزش‌ها و تجهیزات حفاظت فردی برای</a:t>
            </a:r>
            <a:r>
              <a:rPr lang="en-US" sz="3800" dirty="0">
                <a:cs typeface="B Titr" panose="00000700000000000000" pitchFamily="2" charset="-78"/>
              </a:rPr>
              <a:t> IPC </a:t>
            </a:r>
            <a:r>
              <a:rPr lang="ar-SA" sz="3800" dirty="0">
                <a:cs typeface="B Titr" panose="00000700000000000000" pitchFamily="2" charset="-78"/>
              </a:rPr>
              <a:t>در </a:t>
            </a:r>
            <a:r>
              <a:rPr lang="ar-SA" sz="3800" b="1" dirty="0">
                <a:cs typeface="B Titr" panose="00000700000000000000" pitchFamily="2" charset="-78"/>
              </a:rPr>
              <a:t>تمام دانشگاه‌های علوم پزشکی کشور</a:t>
            </a:r>
            <a:r>
              <a:rPr lang="ar-SA" sz="3800" dirty="0">
                <a:cs typeface="B Titr" panose="00000700000000000000" pitchFamily="2" charset="-78"/>
              </a:rPr>
              <a:t> </a:t>
            </a:r>
            <a:endParaRPr lang="en-US" sz="3800" dirty="0">
              <a:cs typeface="B Titr" panose="000007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FD8AB7-81E4-650C-F4DC-7C58B144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0" y="837209"/>
            <a:ext cx="1600508" cy="1600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0BBF9E-94BB-0213-985E-56BADF79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3C714-7286-2011-8EF9-7D5B5684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فرناز مستوفیان</a:t>
            </a:r>
            <a:endParaRPr lang="en-US" sz="3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6C83E7-D647-61D3-E093-2FA808C6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ذینفعان:</a:t>
            </a:r>
            <a:r>
              <a:rPr lang="fa-IR" dirty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دانشگاه علوم پزشکی و خدمات بهداشتی درمانی تهران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دانشگاه علوم پزشکی و خدمات درمانی شهید بهشتی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دانشگاه علوم پزشکی و خدمات درمانی ایران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ستاد معاونت درمان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بیماری های واگیر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نظارت و اعتبار (بخش درمان)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بیمارستانی و تعالی خدمات بالینی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بهداشت محیط بیمارستان ها، مراکز بهداشتی و درمانی و پرتوها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مرکز مدیریت بیمارستانی و تعالی خدمات بالینی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53A492-278A-7397-4A2A-07E890145959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980612-CBEE-AD48-DF22-30470BA41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3BFC42-DDBF-F147-AA1C-5F52E2E63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FED030-7572-28BF-E1CB-8EE6CB610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E64C49-6198-91DE-70D4-9F802CA7B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87A39C2-8D5E-1B65-D324-0A117A1F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FB264-9C49-CB70-A957-53E9616F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41" y="297393"/>
            <a:ext cx="9380688" cy="1130092"/>
          </a:xfrm>
        </p:spPr>
        <p:txBody>
          <a:bodyPr>
            <a:normAutofit/>
          </a:bodyPr>
          <a:lstStyle/>
          <a:p>
            <a:pPr algn="ctr" rtl="1"/>
            <a:r>
              <a:rPr lang="en-US" sz="3200" b="1" dirty="0">
                <a:solidFill>
                  <a:srgbClr val="7030A0"/>
                </a:solidFill>
                <a:cs typeface="B Titr" panose="00000700000000000000" pitchFamily="2" charset="-78"/>
              </a:rPr>
              <a:t>R5</a:t>
            </a:r>
            <a:r>
              <a:rPr lang="fa-IR" sz="3200" b="1" dirty="0">
                <a:solidFill>
                  <a:srgbClr val="7030A0"/>
                </a:solidFill>
                <a:cs typeface="B Titr" panose="00000700000000000000" pitchFamily="2" charset="-78"/>
              </a:rPr>
              <a:t> .</a:t>
            </a:r>
            <a:r>
              <a:rPr lang="en-US" sz="3200" b="1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ar-SA" sz="3200" b="1" dirty="0">
                <a:solidFill>
                  <a:srgbClr val="7030A0"/>
                </a:solidFill>
                <a:cs typeface="B Titr" panose="00000700000000000000" pitchFamily="2" charset="-78"/>
              </a:rPr>
              <a:t>ارتباطات </a:t>
            </a:r>
            <a:r>
              <a:rPr lang="fa-IR" sz="3200" b="1" dirty="0">
                <a:solidFill>
                  <a:srgbClr val="7030A0"/>
                </a:solidFill>
                <a:cs typeface="B Titr" panose="00000700000000000000" pitchFamily="2" charset="-78"/>
              </a:rPr>
              <a:t>خطر</a:t>
            </a:r>
            <a:r>
              <a:rPr lang="ar-SA" sz="3200" b="1" dirty="0">
                <a:solidFill>
                  <a:srgbClr val="7030A0"/>
                </a:solidFill>
                <a:cs typeface="B Titr" panose="00000700000000000000" pitchFamily="2" charset="-78"/>
              </a:rPr>
              <a:t> و مشارکت اجتماعی</a:t>
            </a:r>
            <a:r>
              <a:rPr lang="en-US" sz="3200" b="1" dirty="0">
                <a:solidFill>
                  <a:srgbClr val="7030A0"/>
                </a:solidFill>
                <a:cs typeface="B Titr" panose="00000700000000000000" pitchFamily="2" charset="-78"/>
              </a:rPr>
              <a:t> (RCCE)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2634F3-2342-4793-FB9E-E46C4CC7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19" y="1380815"/>
            <a:ext cx="10802634" cy="476794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sz="38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sz="38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marL="0" lvl="0" indent="0" algn="just" rtl="1">
              <a:lnSpc>
                <a:spcPct val="2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هدف 1</a:t>
            </a:r>
            <a:r>
              <a:rPr lang="en-US" sz="2400" b="1" dirty="0">
                <a:cs typeface="B Titr" panose="00000700000000000000" pitchFamily="2" charset="-78"/>
              </a:rPr>
              <a:t>:</a:t>
            </a:r>
            <a:r>
              <a:rPr lang="en-US" sz="2400" dirty="0">
                <a:cs typeface="B Titr" panose="00000700000000000000" pitchFamily="2" charset="-78"/>
              </a:rPr>
              <a:t>  </a:t>
            </a:r>
            <a:r>
              <a:rPr lang="ar-SA" sz="2400" dirty="0">
                <a:cs typeface="B Titr" panose="00000700000000000000" pitchFamily="2" charset="-78"/>
              </a:rPr>
              <a:t>تدوین، تصویب و ابلاغ برنامه راهبردی ملی</a:t>
            </a:r>
            <a:r>
              <a:rPr lang="en-US" sz="2400" dirty="0">
                <a:cs typeface="B Titr" panose="00000700000000000000" pitchFamily="2" charset="-78"/>
              </a:rPr>
              <a:t> RCCE </a:t>
            </a:r>
            <a:r>
              <a:rPr lang="ar-SA" sz="2400" dirty="0">
                <a:cs typeface="B Titr" panose="00000700000000000000" pitchFamily="2" charset="-78"/>
              </a:rPr>
              <a:t>با سازوکارهای هماهنگی بین‌بخشی </a:t>
            </a:r>
            <a:endParaRPr lang="en-US" sz="2400" dirty="0"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2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هدف 2</a:t>
            </a:r>
            <a:r>
              <a:rPr lang="en-US" sz="2400" b="1" dirty="0">
                <a:cs typeface="B Titr" panose="00000700000000000000" pitchFamily="2" charset="-78"/>
              </a:rPr>
              <a:t>:</a:t>
            </a:r>
            <a:r>
              <a:rPr lang="en-US" sz="2400" dirty="0">
                <a:cs typeface="B Titr" panose="00000700000000000000" pitchFamily="2" charset="-78"/>
              </a:rPr>
              <a:t>  </a:t>
            </a:r>
            <a:r>
              <a:rPr lang="ar-SA" sz="2400" dirty="0">
                <a:cs typeface="B Titr" panose="00000700000000000000" pitchFamily="2" charset="-78"/>
              </a:rPr>
              <a:t>استقرار و فعال شدن سیستم‌های ارتباطات خطر چندسطحی </a:t>
            </a:r>
            <a:endParaRPr lang="en-US" sz="2400" dirty="0"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2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هدف 3</a:t>
            </a:r>
            <a:r>
              <a:rPr lang="en-US" sz="2400" b="1" dirty="0">
                <a:cs typeface="B Titr" panose="00000700000000000000" pitchFamily="2" charset="-78"/>
              </a:rPr>
              <a:t>:</a:t>
            </a:r>
            <a:r>
              <a:rPr lang="en-US" sz="2400" dirty="0">
                <a:cs typeface="B Titr" panose="00000700000000000000" pitchFamily="2" charset="-78"/>
              </a:rPr>
              <a:t>  </a:t>
            </a:r>
            <a:r>
              <a:rPr lang="ar-SA" sz="2400" dirty="0">
                <a:cs typeface="B Titr" panose="00000700000000000000" pitchFamily="2" charset="-78"/>
              </a:rPr>
              <a:t>برقراری نظام رسمی جمع‌آوری، تحلیل و مدیریت اطلاعات نادرست و ادراکات عمومی</a:t>
            </a:r>
            <a:endParaRPr lang="en-US" sz="2400" dirty="0"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2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هدف 4</a:t>
            </a:r>
            <a:r>
              <a:rPr lang="en-US" sz="2400" b="1" dirty="0">
                <a:cs typeface="B Titr" panose="00000700000000000000" pitchFamily="2" charset="-78"/>
              </a:rPr>
              <a:t>:</a:t>
            </a:r>
            <a:r>
              <a:rPr lang="en-US" sz="2400" dirty="0">
                <a:cs typeface="B Titr" panose="00000700000000000000" pitchFamily="2" charset="-78"/>
              </a:rPr>
              <a:t>  </a:t>
            </a:r>
            <a:r>
              <a:rPr lang="ar-SA" sz="2400" dirty="0">
                <a:cs typeface="B Titr" panose="00000700000000000000" pitchFamily="2" charset="-78"/>
              </a:rPr>
              <a:t>مشارکت فعال سازمان‌های مردم‌نهاد و ذینفعان مرتبط در فرآیندهای</a:t>
            </a:r>
            <a:endParaRPr lang="en-US" sz="2400" dirty="0"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2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هدف 5</a:t>
            </a:r>
            <a:r>
              <a:rPr lang="en-US" sz="2400" b="1" dirty="0">
                <a:cs typeface="B Titr" panose="00000700000000000000" pitchFamily="2" charset="-78"/>
              </a:rPr>
              <a:t>: </a:t>
            </a:r>
            <a:r>
              <a:rPr lang="en-US" sz="2400" dirty="0">
                <a:cs typeface="B Titr" panose="00000700000000000000" pitchFamily="2" charset="-78"/>
              </a:rPr>
              <a:t>  </a:t>
            </a:r>
            <a:r>
              <a:rPr lang="ar-SA" sz="2400" dirty="0">
                <a:cs typeface="B Titr" panose="00000700000000000000" pitchFamily="2" charset="-78"/>
              </a:rPr>
              <a:t>تدوین گزارش‌های مستند شاخص‌های پذیرش و واکنش جامعه به پیام‌های بهداشتی در زمان فوریت‌ها</a:t>
            </a:r>
            <a:endParaRPr lang="en-US" sz="24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" name="Picture 7" descr="📢">
            <a:extLst>
              <a:ext uri="{FF2B5EF4-FFF2-40B4-BE49-F238E27FC236}">
                <a16:creationId xmlns="" xmlns:a16="http://schemas.microsoft.com/office/drawing/2014/main" id="{D7121A1A-084A-C4B1-770E-DB39577F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0" y="799416"/>
            <a:ext cx="1044677" cy="1044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031D6D-7B26-C631-28F6-C979BD172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F398D-6C0A-C705-03E9-2210CB90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دکتر شهرام رفیعی فر</a:t>
            </a:r>
            <a:endParaRPr lang="en-US" sz="32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C86E55-01FB-212B-9DBC-EDACFA97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sz="51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ذینفعان:</a:t>
            </a:r>
            <a:endParaRPr lang="fa-IR" sz="5100" dirty="0">
              <a:latin typeface="+mj-lt"/>
              <a:ea typeface="+mj-ea"/>
              <a:cs typeface="B Titr" panose="00000700000000000000" pitchFamily="2" charset="-78"/>
            </a:endParaRP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وزارت کشور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وزارت آموزش و پرورش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وزارت فرهنگ و ارشاد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سازمان مدیریت بحران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سازمان صدا و سیما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معاونت بهداشت و درمان پلیس فراجا</a:t>
            </a:r>
            <a:endParaRPr lang="en-US" sz="4000" dirty="0">
              <a:latin typeface="+mj-lt"/>
              <a:ea typeface="+mj-ea"/>
              <a:cs typeface="B Titr" panose="00000700000000000000" pitchFamily="2" charset="-78"/>
            </a:endParaRP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روابط عمومی وزارت بهداشت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پدافند غیر عامل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دانشگاه علوم پزشکی شهید بهشتی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معاونت حقوقی وزارت بهداشت، درمان و آموزش پزشکی </a:t>
            </a:r>
          </a:p>
          <a:p>
            <a:pPr algn="r" rtl="1"/>
            <a:r>
              <a:rPr lang="fa-IR" sz="4000" dirty="0">
                <a:latin typeface="+mj-lt"/>
                <a:ea typeface="+mj-ea"/>
                <a:cs typeface="B Titr" panose="00000700000000000000" pitchFamily="2" charset="-78"/>
              </a:rPr>
              <a:t>جمعیت هلال احمرجمهوری اسلامی ایران</a:t>
            </a:r>
          </a:p>
          <a:p>
            <a:pPr marL="0" indent="0" algn="r" rtl="1">
              <a:buNone/>
            </a:pPr>
            <a:endParaRPr lang="en-US" sz="4000" dirty="0"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A61D48-6AAA-61B1-B964-86FE4E9F2BD4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5A173A-3F75-FF80-B3AA-1D715DBE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140E2E-41E4-155C-5660-EBD32417E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10F32E-78BA-A015-4605-60C1E3584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5C27F9-1B3E-B41B-4ECF-0326F2490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0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683D88A-1DE5-4D38-67BB-1794B83A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CD6A58-76E0-27F0-BECD-82279010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374" y="470912"/>
            <a:ext cx="6801465" cy="661507"/>
          </a:xfrm>
        </p:spPr>
        <p:txBody>
          <a:bodyPr/>
          <a:lstStyle/>
          <a:p>
            <a:pPr algn="ctr" rtl="1"/>
            <a:r>
              <a:rPr lang="en-US" sz="3600" b="1" dirty="0">
                <a:solidFill>
                  <a:srgbClr val="7030A0"/>
                </a:solidFill>
                <a:cs typeface="B Titr" panose="00000700000000000000" pitchFamily="2" charset="-78"/>
              </a:rPr>
              <a:t>PoE</a:t>
            </a:r>
            <a:r>
              <a:rPr lang="ar-SA" sz="3600" b="1" dirty="0">
                <a:solidFill>
                  <a:srgbClr val="7030A0"/>
                </a:solidFill>
                <a:cs typeface="B Titr" panose="00000700000000000000" pitchFamily="2" charset="-78"/>
              </a:rPr>
              <a:t>: مبادی ورودی و سلامت مرزی</a:t>
            </a:r>
            <a:endParaRPr lang="en-US" sz="36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7D1571-6B7F-3850-B3C7-7938AD09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581"/>
            <a:ext cx="10257429" cy="4802382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400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cs typeface="B Titr" panose="00000700000000000000" pitchFamily="2" charset="-78"/>
              </a:rPr>
              <a:t>تدوین و فعال‌سازی برنامه اضطراری</a:t>
            </a:r>
            <a:r>
              <a:rPr lang="ar-SA" sz="2400" dirty="0">
                <a:cs typeface="B Titr" panose="00000700000000000000" pitchFamily="2" charset="-78"/>
              </a:rPr>
              <a:t>فعال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ar-SA" sz="2400" dirty="0">
                <a:cs typeface="B Titr" panose="00000700000000000000" pitchFamily="2" charset="-78"/>
              </a:rPr>
              <a:t>برای تمامی انواع مخاطرات بهداشتی در تمام مبادی ورودی تعیین شده (فرودگاه‌ها، بنادر و در صورت لزوم گذرگاه‌های زمینی) </a:t>
            </a:r>
            <a:endParaRPr lang="en-US" sz="2400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>
                <a:cs typeface="B Titr" panose="00000700000000000000" pitchFamily="2" charset="-78"/>
              </a:rPr>
              <a:t>تعریف فرآیند ملی چندبخشی برای اتخاذ اقدامات مرتبط با سفرهای بین‌المللی در سطح کشور و به روز رسانی آن به‌طور مستمر</a:t>
            </a:r>
            <a:endParaRPr lang="en-US" sz="2400" dirty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400" b="1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cs typeface="B Titr" panose="00000700000000000000" pitchFamily="2" charset="-78"/>
              </a:rPr>
              <a:t>تحقق ظرفیت‌های اصلی</a:t>
            </a:r>
            <a:r>
              <a:rPr lang="en-US" sz="2400" b="1" dirty="0">
                <a:cs typeface="B Titr" panose="00000700000000000000" pitchFamily="2" charset="-78"/>
              </a:rPr>
              <a:t> IHR: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C75F45C-1049-CB83-8B32-6657E5B95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0" y="739142"/>
            <a:ext cx="1703439" cy="1135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23F4A5-98CB-1D11-1AF0-FD826EAC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639313-6161-6647-5452-CDF2F9BF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مهندس امینی مریدانی</a:t>
            </a:r>
            <a:endParaRPr lang="en-US" sz="32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74BB19-87B8-12C5-603C-73164F6F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93006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fa-IR" sz="96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ذینفعان: 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دفتر آموزش و ارتقا سلامت؛ وزارت بهداشت، درمان و آموزش پزشکی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دفتر بودجه معاونت بهداشت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شرکت راه آهن جمهوری اسلامی ایران؛ وزارت راه و شهرسازی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 محیط زیست دریائی و تالاب‌ها، سازمان حفاظت محیط زیست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سازمان هواپیمایی کشور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پلیس مهاجرت و گذرنامه فراجا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مرکز مدیریت شبکه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سازمان راهداری و حمل نقل جاده ای؛ وزارت راه و شهرسازی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سلامت محیط کار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مرکز پزشکی حج و زیرات جمعیت هلال احمر جمهوری اسلامی ایران 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وزارت امور خارجه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گمرک جمهوری اسلامی ایران؛ وزارت اقتصاد و دارایی</a:t>
            </a:r>
          </a:p>
          <a:p>
            <a:pPr algn="r" rtl="1"/>
            <a:r>
              <a:rPr lang="fa-IR" sz="7000" dirty="0">
                <a:latin typeface="+mj-lt"/>
                <a:ea typeface="+mj-ea"/>
                <a:cs typeface="B Titr" panose="00000700000000000000" pitchFamily="2" charset="-78"/>
              </a:rPr>
              <a:t>مدیر کل امور مرزی وزارت کشور</a:t>
            </a: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58" y="68791"/>
            <a:ext cx="11625266" cy="493596"/>
          </a:xfr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فرآیند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HEALTH</a:t>
            </a: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برای ارزیابی مشترک خارجی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(JEE)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تهیه برنامه استراتژیک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سپس برنامه عملیاتی آن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(NAP)</a:t>
            </a:r>
          </a:p>
        </p:txBody>
      </p:sp>
      <p:sp>
        <p:nvSpPr>
          <p:cNvPr id="5" name="Left Arrow 4"/>
          <p:cNvSpPr/>
          <p:nvPr/>
        </p:nvSpPr>
        <p:spPr>
          <a:xfrm>
            <a:off x="7962903" y="1079494"/>
            <a:ext cx="1257300" cy="608013"/>
          </a:xfrm>
          <a:prstGeom prst="leftArrow">
            <a:avLst>
              <a:gd name="adj1" fmla="val 50000"/>
              <a:gd name="adj2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867153" y="1097753"/>
            <a:ext cx="1257300" cy="608013"/>
          </a:xfrm>
          <a:prstGeom prst="leftArrow">
            <a:avLst>
              <a:gd name="adj1" fmla="val 50000"/>
              <a:gd name="adj2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1541884" y="2191850"/>
            <a:ext cx="543972" cy="410862"/>
          </a:xfrm>
          <a:prstGeom prst="leftArrow">
            <a:avLst>
              <a:gd name="adj1" fmla="val 50000"/>
              <a:gd name="adj2" fmla="val 6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48775" y="703261"/>
            <a:ext cx="2838450" cy="13969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002060"/>
                </a:solidFill>
              </a:rPr>
              <a:t>ارسال درخواست تهیه برنامه استراتژیک </a:t>
            </a:r>
            <a:r>
              <a:rPr lang="en-US" sz="1400" b="1" dirty="0">
                <a:solidFill>
                  <a:srgbClr val="002060"/>
                </a:solidFill>
              </a:rPr>
              <a:t>IHR</a:t>
            </a:r>
            <a:r>
              <a:rPr lang="fa-IR" sz="1400" b="1" dirty="0">
                <a:solidFill>
                  <a:srgbClr val="002060"/>
                </a:solidFill>
              </a:rPr>
              <a:t> ( </a:t>
            </a:r>
            <a:r>
              <a:rPr lang="en-US" sz="1400" b="1" dirty="0">
                <a:solidFill>
                  <a:srgbClr val="002060"/>
                </a:solidFill>
              </a:rPr>
              <a:t>JEE</a:t>
            </a:r>
            <a:r>
              <a:rPr lang="fa-IR" sz="1400" b="1" dirty="0">
                <a:solidFill>
                  <a:srgbClr val="002060"/>
                </a:solidFill>
              </a:rPr>
              <a:t> ) توسط کشور برای </a:t>
            </a:r>
            <a:r>
              <a:rPr lang="en-US" sz="1400" b="1" dirty="0">
                <a:solidFill>
                  <a:srgbClr val="002060"/>
                </a:solidFill>
              </a:rPr>
              <a:t>WCO</a:t>
            </a:r>
            <a:r>
              <a:rPr lang="fa-IR" sz="1400" b="1" dirty="0">
                <a:solidFill>
                  <a:srgbClr val="002060"/>
                </a:solidFill>
              </a:rPr>
              <a:t> و هماهنگی دفتر کشوری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fa-IR" sz="1400" b="1" dirty="0">
                <a:solidFill>
                  <a:srgbClr val="002060"/>
                </a:solidFill>
              </a:rPr>
              <a:t> با دفتر منطقه و مرکزی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3126170" y="2951657"/>
            <a:ext cx="857814" cy="454459"/>
          </a:xfrm>
          <a:prstGeom prst="leftArrow">
            <a:avLst>
              <a:gd name="adj1" fmla="val 50000"/>
              <a:gd name="adj2" fmla="val 86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6200000">
            <a:off x="10971425" y="3779799"/>
            <a:ext cx="437740" cy="346258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751" y="4707520"/>
            <a:ext cx="1566731" cy="16697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002060"/>
                </a:solidFill>
              </a:rPr>
              <a:t>انجام راند دوم </a:t>
            </a:r>
            <a:r>
              <a:rPr lang="en-US" sz="1400" b="1" dirty="0">
                <a:solidFill>
                  <a:srgbClr val="002060"/>
                </a:solidFill>
              </a:rPr>
              <a:t>JEE</a:t>
            </a:r>
            <a:r>
              <a:rPr lang="fa-IR" sz="1400" b="1" dirty="0">
                <a:solidFill>
                  <a:srgbClr val="002060"/>
                </a:solidFill>
              </a:rPr>
              <a:t> بعد از 5 سال جهت ارزشیابی میزان ارتقای 17 ظرفیت </a:t>
            </a:r>
            <a:r>
              <a:rPr lang="en-US" sz="1400" b="1" dirty="0">
                <a:solidFill>
                  <a:srgbClr val="002060"/>
                </a:solidFill>
              </a:rPr>
              <a:t>IHR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67311" y="870844"/>
            <a:ext cx="2781306" cy="10864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FF0000"/>
                </a:solidFill>
              </a:rPr>
              <a:t>طراحی </a:t>
            </a:r>
            <a:r>
              <a:rPr lang="en-US" sz="1600" b="1" dirty="0" err="1">
                <a:solidFill>
                  <a:srgbClr val="FF0000"/>
                </a:solidFill>
              </a:rPr>
              <a:t>workplan</a:t>
            </a:r>
            <a:r>
              <a:rPr lang="fa-IR" sz="1600" b="1" dirty="0">
                <a:solidFill>
                  <a:srgbClr val="FF0000"/>
                </a:solidFill>
              </a:rPr>
              <a:t> تهیه </a:t>
            </a:r>
            <a:r>
              <a:rPr lang="en-US" sz="1600" b="1" dirty="0">
                <a:solidFill>
                  <a:srgbClr val="FF0000"/>
                </a:solidFill>
              </a:rPr>
              <a:t>back-to-back</a:t>
            </a:r>
            <a:r>
              <a:rPr lang="fa-IR" sz="1600" b="1" dirty="0">
                <a:solidFill>
                  <a:srgbClr val="FF0000"/>
                </a:solidFill>
              </a:rPr>
              <a:t> برنامه استراتژیک </a:t>
            </a:r>
            <a:r>
              <a:rPr lang="en-US" sz="1600" b="1" dirty="0">
                <a:solidFill>
                  <a:srgbClr val="FF0000"/>
                </a:solidFill>
              </a:rPr>
              <a:t>JEE</a:t>
            </a:r>
            <a:r>
              <a:rPr lang="fa-IR" sz="1600" b="1" dirty="0">
                <a:solidFill>
                  <a:srgbClr val="FF0000"/>
                </a:solidFill>
              </a:rPr>
              <a:t> و عملیاتی </a:t>
            </a:r>
            <a:r>
              <a:rPr lang="en-US" sz="1600" b="1" dirty="0">
                <a:solidFill>
                  <a:srgbClr val="FF0000"/>
                </a:solidFill>
              </a:rPr>
              <a:t>NAP</a:t>
            </a:r>
            <a:r>
              <a:rPr lang="fa-IR" sz="1600" b="1" dirty="0">
                <a:solidFill>
                  <a:srgbClr val="FF0000"/>
                </a:solidFill>
              </a:rPr>
              <a:t> توسط کشور با حمایت سازمان جهانی بهداشت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797" y="678222"/>
            <a:ext cx="3689784" cy="1447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خود ارزیابی: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انجام یک </a:t>
            </a:r>
            <a:r>
              <a:rPr lang="en-US" sz="1400" b="1" dirty="0">
                <a:solidFill>
                  <a:srgbClr val="FF0000"/>
                </a:solidFill>
              </a:rPr>
              <a:t>Survey</a:t>
            </a:r>
            <a:r>
              <a:rPr lang="fa-IR" sz="1400" b="1" dirty="0">
                <a:solidFill>
                  <a:srgbClr val="FF0000"/>
                </a:solidFill>
              </a:rPr>
              <a:t> داخلی توسط 17 زیر کمیته چند تخصصی بین بخشی به کمک شاخص های مندرج در پرسشنامه </a:t>
            </a:r>
            <a:r>
              <a:rPr lang="en-US" sz="1400" b="1" dirty="0">
                <a:solidFill>
                  <a:srgbClr val="FF0000"/>
                </a:solidFill>
              </a:rPr>
              <a:t>JEE</a:t>
            </a:r>
            <a:r>
              <a:rPr lang="fa-IR" sz="1400" b="1" dirty="0">
                <a:solidFill>
                  <a:srgbClr val="FF0000"/>
                </a:solidFill>
              </a:rPr>
              <a:t> همچنین تخصیص نمرات 1 تا 5 به هر ظرفیت</a:t>
            </a:r>
          </a:p>
          <a:p>
            <a:pPr algn="ctr" rtl="1"/>
            <a:r>
              <a:rPr lang="fa-IR" sz="1400" b="1" dirty="0">
                <a:solidFill>
                  <a:srgbClr val="002060"/>
                </a:solidFill>
              </a:rPr>
              <a:t>(نتیجه: ایجاد برداشت اولیه در مورد توانمندی های کشور در هر ظرفیت محافظت از سلامت)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751" y="2660964"/>
            <a:ext cx="2976106" cy="10358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انتخاب خبرگان بین المللی هر یک از 17 ظرفیت توسط کشور با مساعدت </a:t>
            </a:r>
            <a:r>
              <a:rPr lang="en-US" sz="1400" b="1" dirty="0">
                <a:solidFill>
                  <a:srgbClr val="FF0000"/>
                </a:solidFill>
              </a:rPr>
              <a:t>WHO</a:t>
            </a:r>
            <a:r>
              <a:rPr lang="fa-IR" sz="1400" b="1" dirty="0">
                <a:solidFill>
                  <a:srgbClr val="FF0000"/>
                </a:solidFill>
              </a:rPr>
              <a:t> و ایجاد آمادگی کشوری برای دعوت آنها، سپس آماده سازی خبرگان توسط </a:t>
            </a:r>
            <a:r>
              <a:rPr lang="en-US" sz="1400" b="1" dirty="0">
                <a:solidFill>
                  <a:srgbClr val="FF0000"/>
                </a:solidFill>
              </a:rPr>
              <a:t>WHO</a:t>
            </a:r>
            <a:r>
              <a:rPr lang="fa-IR" sz="1400" b="1" dirty="0">
                <a:solidFill>
                  <a:srgbClr val="FF0000"/>
                </a:solidFill>
              </a:rPr>
              <a:t> برای مأموریت به ایران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7031" y="2367347"/>
            <a:ext cx="4341417" cy="1698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14300" algn="ctr" rtl="1"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rgbClr val="FF0000"/>
                </a:solidFill>
              </a:rPr>
              <a:t>بازدید خبرگان 17 ظرفیت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از کشور و </a:t>
            </a:r>
            <a:r>
              <a:rPr lang="en-US" sz="1400" b="1" dirty="0">
                <a:solidFill>
                  <a:srgbClr val="FF0000"/>
                </a:solidFill>
              </a:rPr>
              <a:t>joint</a:t>
            </a:r>
            <a:r>
              <a:rPr lang="fa-IR" sz="1400" b="1" dirty="0">
                <a:solidFill>
                  <a:srgbClr val="FF0000"/>
                </a:solidFill>
              </a:rPr>
              <a:t> شدن به خبرگان همطراز ملی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rgbClr val="FF0000"/>
                </a:solidFill>
              </a:rPr>
              <a:t>ارائه نتایج خود ارزیابی به خبرگان بین المللی 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rgbClr val="FF0000"/>
                </a:solidFill>
              </a:rPr>
              <a:t>گفتمان عمیق پیرامون نتایج خودارزیابی در جلسات ساختارمند و بررسی نمرات هر ظرفیت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1400" b="1" dirty="0">
                <a:solidFill>
                  <a:srgbClr val="FF0000"/>
                </a:solidFill>
              </a:rPr>
              <a:t>بازدید از مکان های مورد توافق کشور 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منجمله بررسی یافته های سایر ارزشیابی ها مثل </a:t>
            </a:r>
            <a:r>
              <a:rPr lang="en-US" sz="1400" b="1" dirty="0">
                <a:solidFill>
                  <a:srgbClr val="FF0000"/>
                </a:solidFill>
              </a:rPr>
              <a:t>PVS</a:t>
            </a:r>
            <a:r>
              <a:rPr lang="fa-IR" sz="1400" b="1" dirty="0">
                <a:solidFill>
                  <a:srgbClr val="FF0000"/>
                </a:solidFill>
              </a:rPr>
              <a:t>، </a:t>
            </a:r>
            <a:r>
              <a:rPr lang="en-US" sz="1400" b="1" dirty="0">
                <a:solidFill>
                  <a:srgbClr val="FF0000"/>
                </a:solidFill>
              </a:rPr>
              <a:t>DRR</a:t>
            </a:r>
            <a:r>
              <a:rPr lang="fa-IR" sz="1400" b="1" dirty="0">
                <a:solidFill>
                  <a:srgbClr val="FF0000"/>
                </a:solidFill>
              </a:rPr>
              <a:t> و امثالهم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11119" y="2390996"/>
            <a:ext cx="2976106" cy="1343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تهیه گزارش توسط تیم مشترک داخلی و خارجی شامل تحلیل توانمندی های کشور، خلاء ها  ، فرصتهای ارتقاء و چالش های هر ظرفیت </a:t>
            </a:r>
            <a:r>
              <a:rPr lang="en-US" sz="1400" b="1" dirty="0">
                <a:solidFill>
                  <a:srgbClr val="FF0000"/>
                </a:solidFill>
              </a:rPr>
              <a:t>(SWOT)</a:t>
            </a:r>
            <a:r>
              <a:rPr lang="fa-IR" sz="1400" b="1" dirty="0">
                <a:solidFill>
                  <a:srgbClr val="FF0000"/>
                </a:solidFill>
              </a:rPr>
              <a:t> و انتشار آن توسط </a:t>
            </a:r>
            <a:r>
              <a:rPr lang="en-US" sz="1400" b="1" dirty="0">
                <a:solidFill>
                  <a:srgbClr val="FF0000"/>
                </a:solidFill>
              </a:rPr>
              <a:t>WHO</a:t>
            </a:r>
            <a:r>
              <a:rPr lang="fa-IR" sz="1400" b="1" dirty="0">
                <a:solidFill>
                  <a:srgbClr val="FF0000"/>
                </a:solidFill>
              </a:rPr>
              <a:t> با مجوز کشور جهت زمینه سازی برای جلب حمایت بین المللی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37210" y="4185745"/>
            <a:ext cx="1850015" cy="986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فرآیند تهیه برنامه علمیاتی </a:t>
            </a:r>
            <a:r>
              <a:rPr lang="en-US" sz="1400" b="1" dirty="0">
                <a:solidFill>
                  <a:srgbClr val="FF0000"/>
                </a:solidFill>
              </a:rPr>
              <a:t>IHR</a:t>
            </a:r>
            <a:r>
              <a:rPr lang="fa-I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(NAP)</a:t>
            </a:r>
            <a:r>
              <a:rPr lang="fa-IR" sz="1400" b="1" dirty="0">
                <a:solidFill>
                  <a:srgbClr val="FF0000"/>
                </a:solidFill>
              </a:rPr>
              <a:t> توسط تیم مشترک داخلی و خارجی 17 ظرفیت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54143" y="5609814"/>
            <a:ext cx="1633081" cy="10005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فرآیند </a:t>
            </a:r>
            <a:r>
              <a:rPr lang="en-US" sz="1400" b="1" dirty="0">
                <a:solidFill>
                  <a:srgbClr val="FF0000"/>
                </a:solidFill>
              </a:rPr>
              <a:t>costing</a:t>
            </a:r>
            <a:r>
              <a:rPr lang="fa-IR" sz="1400" b="1" dirty="0">
                <a:solidFill>
                  <a:srgbClr val="FF0000"/>
                </a:solidFill>
              </a:rPr>
              <a:t> و </a:t>
            </a:r>
            <a:r>
              <a:rPr lang="en-US" sz="1400" b="1" dirty="0" err="1">
                <a:solidFill>
                  <a:srgbClr val="FF0000"/>
                </a:solidFill>
              </a:rPr>
              <a:t>ReMap</a:t>
            </a:r>
            <a:r>
              <a:rPr lang="fa-IR" sz="1400" b="1" dirty="0">
                <a:solidFill>
                  <a:srgbClr val="FF0000"/>
                </a:solidFill>
              </a:rPr>
              <a:t> برنامه عملیاتی توسط تیم مشترک داخلی و خارجی 17 ظرفیت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77075" y="4414728"/>
            <a:ext cx="2727078" cy="1000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تهیه </a:t>
            </a:r>
            <a:r>
              <a:rPr lang="en-US" sz="1400" b="1" dirty="0">
                <a:solidFill>
                  <a:srgbClr val="FF0000"/>
                </a:solidFill>
              </a:rPr>
              <a:t>Policy brief</a:t>
            </a:r>
            <a:r>
              <a:rPr lang="fa-IR" sz="1400" b="1" dirty="0">
                <a:solidFill>
                  <a:srgbClr val="FF0000"/>
                </a:solidFill>
              </a:rPr>
              <a:t> و ارائه </a:t>
            </a:r>
            <a:r>
              <a:rPr lang="en-US" sz="1400" b="1" dirty="0">
                <a:solidFill>
                  <a:srgbClr val="FF0000"/>
                </a:solidFill>
              </a:rPr>
              <a:t>NAP</a:t>
            </a:r>
            <a:r>
              <a:rPr lang="fa-I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Costed</a:t>
            </a:r>
            <a:r>
              <a:rPr lang="fa-IR" sz="1400" b="1" dirty="0">
                <a:solidFill>
                  <a:srgbClr val="FF0000"/>
                </a:solidFill>
              </a:rPr>
              <a:t> به هیئت دولت و سازمان برنامه و بودجه برای جلب حمایت از بعضی فعالیتهای </a:t>
            </a:r>
            <a:r>
              <a:rPr lang="en-US" sz="1400" b="1" dirty="0">
                <a:solidFill>
                  <a:srgbClr val="FF0000"/>
                </a:solidFill>
              </a:rPr>
              <a:t>NAP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77075" y="5705808"/>
            <a:ext cx="2738692" cy="1087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کارگاه با سازمان ها و شرکای بین المللی با مساعدت </a:t>
            </a:r>
            <a:r>
              <a:rPr lang="en-US" sz="1400" b="1" dirty="0">
                <a:solidFill>
                  <a:srgbClr val="FF0000"/>
                </a:solidFill>
              </a:rPr>
              <a:t>WHO</a:t>
            </a:r>
            <a:r>
              <a:rPr lang="fa-IR" sz="1400" b="1" dirty="0">
                <a:solidFill>
                  <a:srgbClr val="FF0000"/>
                </a:solidFill>
              </a:rPr>
              <a:t> برای جلب حمایت بین المللی از بعضی فعالیتهای </a:t>
            </a:r>
            <a:r>
              <a:rPr lang="en-US" sz="1400" b="1" dirty="0">
                <a:solidFill>
                  <a:srgbClr val="FF0000"/>
                </a:solidFill>
              </a:rPr>
              <a:t>Costed NAP</a:t>
            </a:r>
            <a:r>
              <a:rPr lang="fa-IR" sz="1400" b="1" dirty="0">
                <a:solidFill>
                  <a:srgbClr val="FF0000"/>
                </a:solidFill>
              </a:rPr>
              <a:t> منجمله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 Fund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400" b="1" dirty="0">
                <a:solidFill>
                  <a:srgbClr val="FF0000"/>
                </a:solidFill>
              </a:rPr>
              <a:t>جهت ارتقای 17 ظرفیت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24883" y="5084325"/>
            <a:ext cx="1633081" cy="904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آغاز اجرای برنامه </a:t>
            </a:r>
            <a:r>
              <a:rPr lang="en-US" sz="1400" b="1" dirty="0">
                <a:solidFill>
                  <a:srgbClr val="FF0000"/>
                </a:solidFill>
              </a:rPr>
              <a:t>Costed NAP of IHR</a:t>
            </a:r>
            <a:r>
              <a:rPr lang="fa-IR" sz="1400" b="1" dirty="0">
                <a:solidFill>
                  <a:srgbClr val="FF0000"/>
                </a:solidFill>
              </a:rPr>
              <a:t> توسط دستگاههای عضو 17 زیر کمیته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0751" y="4540074"/>
            <a:ext cx="1729340" cy="21115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b="1" dirty="0">
                <a:solidFill>
                  <a:srgbClr val="FF0000"/>
                </a:solidFill>
              </a:rPr>
              <a:t>استفاده از</a:t>
            </a:r>
          </a:p>
          <a:p>
            <a:pPr algn="ctr" rtl="1"/>
            <a:r>
              <a:rPr lang="en-US" sz="1400" b="1" dirty="0">
                <a:solidFill>
                  <a:srgbClr val="FF0000"/>
                </a:solidFill>
              </a:rPr>
              <a:t>of IHR</a:t>
            </a:r>
            <a:r>
              <a:rPr lang="fa-I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NAP</a:t>
            </a:r>
            <a:r>
              <a:rPr lang="fa-I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Costed</a:t>
            </a:r>
            <a:r>
              <a:rPr lang="fa-IR" sz="1400" b="1" dirty="0">
                <a:solidFill>
                  <a:srgbClr val="FF0000"/>
                </a:solidFill>
              </a:rPr>
              <a:t> برای ارائه </a:t>
            </a:r>
            <a:r>
              <a:rPr lang="en-US" sz="1400" b="1" dirty="0">
                <a:solidFill>
                  <a:srgbClr val="FF0000"/>
                </a:solidFill>
              </a:rPr>
              <a:t>Best practice</a:t>
            </a:r>
            <a:r>
              <a:rPr lang="fa-IR" sz="1400" b="1" dirty="0">
                <a:solidFill>
                  <a:srgbClr val="FF0000"/>
                </a:solidFill>
              </a:rPr>
              <a:t> های کشور در زمینه ظرفیتهای </a:t>
            </a:r>
            <a:r>
              <a:rPr lang="en-US" sz="1400" b="1" dirty="0">
                <a:solidFill>
                  <a:srgbClr val="FF0000"/>
                </a:solidFill>
              </a:rPr>
              <a:t>IHR</a:t>
            </a:r>
            <a:r>
              <a:rPr lang="fa-IR" sz="1400" b="1" dirty="0">
                <a:solidFill>
                  <a:srgbClr val="FF0000"/>
                </a:solidFill>
              </a:rPr>
              <a:t> به کشورهای پیمان </a:t>
            </a:r>
            <a:r>
              <a:rPr lang="en-US" sz="1400" b="1" dirty="0">
                <a:solidFill>
                  <a:srgbClr val="FF0000"/>
                </a:solidFill>
              </a:rPr>
              <a:t>BRICS</a:t>
            </a:r>
            <a:r>
              <a:rPr lang="fa-IR" sz="1400" b="1" dirty="0">
                <a:solidFill>
                  <a:srgbClr val="FF0000"/>
                </a:solidFill>
              </a:rPr>
              <a:t> و تعریف پروژه های مشترک </a:t>
            </a:r>
            <a:r>
              <a:rPr lang="en-US" sz="1400" b="1" dirty="0">
                <a:solidFill>
                  <a:srgbClr val="FF0000"/>
                </a:solidFill>
              </a:rPr>
              <a:t>Joint activities</a:t>
            </a:r>
          </a:p>
        </p:txBody>
      </p:sp>
      <p:sp>
        <p:nvSpPr>
          <p:cNvPr id="35" name="Left Arrow 34"/>
          <p:cNvSpPr/>
          <p:nvPr/>
        </p:nvSpPr>
        <p:spPr>
          <a:xfrm rot="10800000">
            <a:off x="8358813" y="2983305"/>
            <a:ext cx="731940" cy="466727"/>
          </a:xfrm>
          <a:prstGeom prst="leftArrow">
            <a:avLst>
              <a:gd name="adj1" fmla="val 50000"/>
              <a:gd name="adj2" fmla="val 8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16200000">
            <a:off x="10978397" y="5210842"/>
            <a:ext cx="423793" cy="346257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2336735">
            <a:off x="9812466" y="5394649"/>
            <a:ext cx="649329" cy="346257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9859633" y="5903028"/>
            <a:ext cx="570241" cy="346257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ent Arrow 38"/>
          <p:cNvSpPr/>
          <p:nvPr/>
        </p:nvSpPr>
        <p:spPr>
          <a:xfrm rot="16200000" flipH="1">
            <a:off x="5965140" y="4039066"/>
            <a:ext cx="608322" cy="1482199"/>
          </a:xfrm>
          <a:prstGeom prst="bentArrow">
            <a:avLst>
              <a:gd name="adj1" fmla="val 25000"/>
              <a:gd name="adj2" fmla="val 25000"/>
              <a:gd name="adj3" fmla="val 4445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rot="16200000">
            <a:off x="5958725" y="5558676"/>
            <a:ext cx="621150" cy="1482198"/>
          </a:xfrm>
          <a:prstGeom prst="bentArrow">
            <a:avLst>
              <a:gd name="adj1" fmla="val 25000"/>
              <a:gd name="adj2" fmla="val 25000"/>
              <a:gd name="adj3" fmla="val 4445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4338402" y="5400063"/>
            <a:ext cx="550642" cy="346257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1735158" y="5422738"/>
            <a:ext cx="677282" cy="346257"/>
          </a:xfrm>
          <a:prstGeom prst="leftArrow">
            <a:avLst>
              <a:gd name="adj1" fmla="val 50000"/>
              <a:gd name="adj2" fmla="val 78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573496" cy="120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وضعیت برنامه راهبردی و عملیاتی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IHR</a:t>
            </a:r>
            <a: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در ایران (ظرفیتهای مقابله با فوریت های بهداشتی):</a:t>
            </a:r>
            <a:b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از نظر سازمان جهانی بهداشت </a:t>
            </a:r>
            <a:r>
              <a:rPr lang="fa-I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سال 2024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9" y="1289634"/>
            <a:ext cx="4938864" cy="2382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398" y="2388904"/>
            <a:ext cx="6547858" cy="4017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75A9B-D034-6C39-156F-6EBC4C5A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69" y="653722"/>
            <a:ext cx="5936859" cy="1325563"/>
          </a:xfrm>
        </p:spPr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چالش ها و راهکارها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050" name="Picture 2" descr="Why Do We Experience Challenges In Life?">
            <a:extLst>
              <a:ext uri="{FF2B5EF4-FFF2-40B4-BE49-F238E27FC236}">
                <a16:creationId xmlns="" xmlns:a16="http://schemas.microsoft.com/office/drawing/2014/main" id="{12A63605-97A4-22E4-A32C-B816A66B8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" y="723214"/>
            <a:ext cx="2914782" cy="16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9971A8-76F0-AA82-A5C3-713530724792}"/>
              </a:ext>
            </a:extLst>
          </p:cNvPr>
          <p:cNvSpPr txBox="1">
            <a:spLocks/>
          </p:cNvSpPr>
          <p:nvPr/>
        </p:nvSpPr>
        <p:spPr>
          <a:xfrm>
            <a:off x="2166095" y="2355492"/>
            <a:ext cx="8606533" cy="464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2000" dirty="0">
                <a:latin typeface="+mj-lt"/>
                <a:ea typeface="+mj-ea"/>
                <a:cs typeface="B Titr" panose="00000700000000000000" pitchFamily="2" charset="-78"/>
              </a:rPr>
              <a:t>مشارکت کم بین بخشی یا واحدهای درون وزارتی در انجام </a:t>
            </a:r>
            <a:r>
              <a:rPr lang="en-US" sz="2000" dirty="0">
                <a:latin typeface="+mj-lt"/>
                <a:ea typeface="+mj-ea"/>
                <a:cs typeface="B Titr" panose="00000700000000000000" pitchFamily="2" charset="-78"/>
              </a:rPr>
              <a:t>JEE</a:t>
            </a:r>
            <a:r>
              <a:rPr lang="fa-IR" sz="2000" dirty="0">
                <a:latin typeface="+mj-lt"/>
                <a:ea typeface="+mj-ea"/>
                <a:cs typeface="B Titr" panose="00000700000000000000" pitchFamily="2" charset="-78"/>
              </a:rPr>
              <a:t> تاکنون و تلاش برای جلب حمایت کلیه ذینفعان و شرکا از طریق اجلاس مقامات عالیرتبه مدعو </a:t>
            </a:r>
            <a:r>
              <a:rPr lang="en-US" sz="2000" dirty="0">
                <a:latin typeface="+mj-lt"/>
                <a:ea typeface="+mj-ea"/>
                <a:cs typeface="B Titr" panose="00000700000000000000" pitchFamily="2" charset="-78"/>
              </a:rPr>
              <a:t>(</a:t>
            </a:r>
            <a:r>
              <a:rPr lang="en-US" sz="2000" b="1" dirty="0">
                <a:latin typeface="+mj-lt"/>
                <a:ea typeface="+mj-ea"/>
                <a:cs typeface="B Titr" panose="00000700000000000000" pitchFamily="2" charset="-78"/>
              </a:rPr>
              <a:t>High-level meeting)</a:t>
            </a:r>
            <a:endParaRPr lang="fa-IR" sz="2000" b="1" dirty="0">
              <a:latin typeface="+mj-lt"/>
              <a:ea typeface="+mj-ea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راهکار: معرفی یک فوکال پوینت تام الاختیار از هر سازمان (تکمیل فرم و تحویل به دبیرخانه)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 تقسیم کار بین ذینفعان در اجرای برنامه عملیاتی و قبول نقش و مسئولیت در اجرا، ارزشیابی </a:t>
            </a:r>
          </a:p>
          <a:p>
            <a:pPr algn="r" rtl="1">
              <a:lnSpc>
                <a:spcPct val="200000"/>
              </a:lnSpc>
            </a:pPr>
            <a:endParaRPr lang="fa-IR" sz="2000" dirty="0">
              <a:latin typeface="+mj-lt"/>
              <a:ea typeface="+mj-ea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3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تامین اعتبار ارزشیابی مشترک بیرونی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تأمین اعتبار لازم توسط سازمان جهانی بهداشت و سایر شرکای بین المللی برای تکمیل مرحله ارزشیابی بیرونی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نکته : 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مساعدت ادارات بودجه وزارت بهداشت در تأمین اعتبار لازم برای طراحی برنامه عملیاتی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IHR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(NAPHS)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و سپس مرحله بودجه بندی آن </a:t>
            </a:r>
            <a:r>
              <a:rPr lang="fa-IR" dirty="0">
                <a:cs typeface="B Titr" panose="00000700000000000000" pitchFamily="2" charset="-78"/>
              </a:rPr>
              <a:t>به محض پایان ارزشیابی مشترک بیرونی </a:t>
            </a:r>
            <a:r>
              <a:rPr lang="en-US" b="1" dirty="0">
                <a:solidFill>
                  <a:srgbClr val="FF0000"/>
                </a:solidFill>
                <a:cs typeface="B Titr" panose="00000700000000000000" pitchFamily="2" charset="-78"/>
              </a:rPr>
              <a:t>(JEE)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ضرورت تأیید برنامه عملیاتی توسط هیئت محترم دولت و مقام عالی ریاست جمهوری و تأمین  بودجه آن از اعتبارات ملی و بین المللی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8C6B53-453B-5BE9-C8F1-60569F09A94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099197-D9EB-BEEA-2C6C-10339D9B8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75FCB9-4773-EA95-9391-676269E1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BB84E80-FB22-8520-9819-E8E07BCF3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6B3C53-FC1A-B8D4-CF81-0845102E7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انتظارات از زیر کمیته های فنی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تکمیل دقیق ابزار بر اساس وضعیت موجود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ارائه ی مستندات برای شاخص های مورد بررسی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نمره دهی منصفانه و روشن بر اساس ابزار </a:t>
            </a:r>
            <a:r>
              <a:rPr lang="en-US" dirty="0">
                <a:cs typeface="B Titr" panose="00000700000000000000" pitchFamily="2" charset="-78"/>
              </a:rPr>
              <a:t>JEE</a:t>
            </a:r>
            <a:endParaRPr lang="fa-IR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انتظارارائه ی گزارش نهایی  هر زیر کمیته به همراه مستندات و تحویل آن به دبیرخانه (تا 15 آبان 1404 )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شرکت در جلسه ممیزی دبیرخانه تا انتهای آبان ماه 1404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8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66" t="27778" r="22500" b="20370"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3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dirty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67657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573496" cy="120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ظرفیت های مورد بررسی در برنامه ارزشیابی مشترک – زیر کمیته ها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80DD7C-FF84-4156-85CC-194A6EDC5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12" y="1355484"/>
            <a:ext cx="468823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0A6D7-568F-9E72-3AAD-06BCBC21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31" y="593386"/>
            <a:ext cx="8899768" cy="974030"/>
          </a:xfrm>
        </p:spPr>
        <p:txBody>
          <a:bodyPr/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 P1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 </a:t>
            </a:r>
            <a:r>
              <a:rPr lang="ar-SA" b="1" dirty="0">
                <a:solidFill>
                  <a:srgbClr val="7030A0"/>
                </a:solidFill>
                <a:cs typeface="B Titr" panose="00000700000000000000" pitchFamily="2" charset="-78"/>
              </a:rPr>
              <a:t>ابزار حقوقی</a:t>
            </a:r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 (Legal Instruments) 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A9D90-0CB3-9DCD-35AF-68D5B93E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72" y="1658455"/>
            <a:ext cx="10715027" cy="4351338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</a:p>
          <a:p>
            <a:pPr algn="r" rtl="1"/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ارزیابی مستندات قانونی موجود و بازنگری آنها حسب ضرورت</a:t>
            </a:r>
            <a:endParaRPr lang="fa-IR" b="1" dirty="0">
              <a:cs typeface="B Titr" panose="00000700000000000000" pitchFamily="2" charset="-78"/>
            </a:endParaRPr>
          </a:p>
          <a:p>
            <a:pPr marL="457200" lvl="1" indent="0" algn="r" rtl="1">
              <a:buNone/>
            </a:pPr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توسعه ابزار حقوقی جدید</a:t>
            </a:r>
            <a:r>
              <a:rPr lang="fa-IR" b="1" dirty="0">
                <a:cs typeface="B Titr" panose="00000700000000000000" pitchFamily="2" charset="-78"/>
              </a:rPr>
              <a:t> در صورت نیاز</a:t>
            </a:r>
          </a:p>
          <a:p>
            <a:pPr marL="457200" lvl="1" indent="0" algn="r" rtl="1">
              <a:buNone/>
            </a:pPr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هماهنگی بین ‌بخشی حقوق</a:t>
            </a:r>
            <a:r>
              <a:rPr lang="fa-IR" b="1" dirty="0">
                <a:cs typeface="B Titr" panose="00000700000000000000" pitchFamily="2" charset="-78"/>
              </a:rPr>
              <a:t>ی</a:t>
            </a:r>
            <a:r>
              <a:rPr lang="en-US" b="1" dirty="0">
                <a:cs typeface="B Titr" panose="00000700000000000000" pitchFamily="2" charset="-78"/>
              </a:rPr>
              <a:t> </a:t>
            </a:r>
            <a:r>
              <a:rPr lang="ar-SA" b="1" dirty="0">
                <a:cs typeface="B Titr" panose="00000700000000000000" pitchFamily="2" charset="-78"/>
              </a:rPr>
              <a:t>بین وزارت بهداشت و سایر نهادهای دولتی</a:t>
            </a:r>
            <a:r>
              <a:rPr lang="ar-SA" dirty="0">
                <a:cs typeface="B Titr" panose="00000700000000000000" pitchFamily="2" charset="-78"/>
              </a:rPr>
              <a:t> در </a:t>
            </a:r>
            <a:r>
              <a:rPr lang="fa-IR" dirty="0">
                <a:cs typeface="B Titr" panose="00000700000000000000" pitchFamily="2" charset="-78"/>
              </a:rPr>
              <a:t>زمینه</a:t>
            </a:r>
            <a:r>
              <a:rPr lang="ar-SA" dirty="0">
                <a:cs typeface="B Titr" panose="00000700000000000000" pitchFamily="2" charset="-78"/>
              </a:rPr>
              <a:t> اجرای</a:t>
            </a:r>
            <a:r>
              <a:rPr lang="en-US" dirty="0">
                <a:cs typeface="B Titr" panose="00000700000000000000" pitchFamily="2" charset="-78"/>
              </a:rPr>
              <a:t> IHR </a:t>
            </a:r>
            <a:endParaRPr lang="fa-IR" b="1" dirty="0">
              <a:cs typeface="B Titr" panose="00000700000000000000" pitchFamily="2" charset="-78"/>
            </a:endParaRPr>
          </a:p>
          <a:p>
            <a:pPr lvl="1" algn="r" rtl="1"/>
            <a:endParaRPr lang="fa-IR" b="1" dirty="0">
              <a:highlight>
                <a:srgbClr val="FFFF00"/>
              </a:highlight>
              <a:cs typeface="B Titr" panose="00000700000000000000" pitchFamily="2" charset="-78"/>
            </a:endParaRPr>
          </a:p>
          <a:p>
            <a:pPr lvl="1" algn="r" rtl="1"/>
            <a:r>
              <a:rPr lang="ar-SA" b="1" dirty="0">
                <a:cs typeface="B Titr" panose="00000700000000000000" pitchFamily="2" charset="-78"/>
              </a:rPr>
              <a:t>ایجاد پایگاه داده حقوقی</a:t>
            </a:r>
            <a:r>
              <a:rPr lang="en-US" b="1" dirty="0">
                <a:cs typeface="B Titr" panose="00000700000000000000" pitchFamily="2" charset="-78"/>
              </a:rPr>
              <a:t> IHR:</a:t>
            </a: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endParaRPr lang="en-US" b="1" dirty="0"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pic>
        <p:nvPicPr>
          <p:cNvPr id="17" name="Picture 16" descr="🎯">
            <a:extLst>
              <a:ext uri="{FF2B5EF4-FFF2-40B4-BE49-F238E27FC236}">
                <a16:creationId xmlns="" xmlns:a16="http://schemas.microsoft.com/office/drawing/2014/main" id="{06DF7A2C-8D3B-84A3-4723-D7532270B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09" y="1606273"/>
            <a:ext cx="519094" cy="5190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F38C66-A71F-0049-6BD5-3784BF7C48DC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8ABDAB-6136-3193-3AE4-9BF336C10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1D93B4-8559-D1DF-50D5-03880672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DE7F53-8A64-BFAE-DCD5-31248665E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8424A2-D75A-EC79-1D07-DC1BBFB28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1" y="808507"/>
            <a:ext cx="1699895" cy="1699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0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3D4AF3-959E-61C8-3500-AB0C025D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B8775-290F-076F-44BE-C3A3606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97" y="911036"/>
            <a:ext cx="10515600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آقای محسن حسین زاده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62FFB4-03BA-D6D0-F411-4BA7CEAE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949"/>
            <a:ext cx="10515600" cy="3734014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 :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کلیه سازمان های دخیل در اجرای </a:t>
            </a:r>
            <a:r>
              <a:rPr lang="en-US" dirty="0">
                <a:cs typeface="B Titr" panose="00000700000000000000" pitchFamily="2" charset="-78"/>
              </a:rPr>
              <a:t>JEE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49DFB7-4F8A-0EBF-5C57-FEA3B23A4F0A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1B6320-87DE-FC1E-FEB3-4847D6DC3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6B1F6A-4BB4-D9A7-F42A-34DB1722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0668FB-9FE1-F5A4-411C-4CA788B31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C2F1C4-065F-A5BA-3DB5-ABFA2F44F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34C822-5E19-9930-4289-FC79CDF4B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4D181D-97EF-9DC6-66AF-69B0BA6E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058" y="1179200"/>
            <a:ext cx="8696906" cy="65402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solidFill>
                  <a:srgbClr val="7030A0"/>
                </a:solidFill>
                <a:cs typeface="B Titr" panose="00000700000000000000" pitchFamily="2" charset="-78"/>
              </a:rPr>
              <a:t>P2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. </a:t>
            </a:r>
            <a:r>
              <a:rPr lang="ar-SA" alt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تأمین مالی</a:t>
            </a: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(Financing for IHR)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2F5FFF-3D9B-251B-F181-ABE9CCF9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616" y="2066479"/>
            <a:ext cx="7899790" cy="392136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  </a:t>
            </a: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000" b="1" dirty="0">
                <a:cs typeface="B Titr" panose="00000700000000000000" pitchFamily="2" charset="-78"/>
              </a:rPr>
              <a:t>تأمین بودجه پایدا</a:t>
            </a:r>
            <a:r>
              <a:rPr lang="fa-IR" sz="2000" b="1" dirty="0">
                <a:cs typeface="B Titr" panose="00000700000000000000" pitchFamily="2" charset="-78"/>
              </a:rPr>
              <a:t>ر</a:t>
            </a:r>
            <a:r>
              <a:rPr lang="en-US" sz="2000" dirty="0">
                <a:cs typeface="B Titr" panose="00000700000000000000" pitchFamily="2" charset="-78"/>
              </a:rPr>
              <a:t/>
            </a:r>
            <a:br>
              <a:rPr lang="en-US" sz="2000" dirty="0">
                <a:cs typeface="B Titr" panose="00000700000000000000" pitchFamily="2" charset="-78"/>
              </a:rPr>
            </a:br>
            <a:endParaRPr lang="fa-IR" sz="2000" b="1" dirty="0">
              <a:cs typeface="B Titr" panose="00000700000000000000" pitchFamily="2" charset="-78"/>
            </a:endParaRPr>
          </a:p>
          <a:p>
            <a:pPr algn="r" rtl="1"/>
            <a:r>
              <a:rPr lang="ar-SA" sz="2000" b="1" dirty="0">
                <a:cs typeface="B Titr" panose="00000700000000000000" pitchFamily="2" charset="-78"/>
              </a:rPr>
              <a:t>دسترسی به منابع در زمان </a:t>
            </a:r>
            <a:r>
              <a:rPr lang="fa-IR" sz="2000" b="1" dirty="0">
                <a:cs typeface="B Titr" panose="00000700000000000000" pitchFamily="2" charset="-78"/>
              </a:rPr>
              <a:t>فوریت های بهداشتی</a:t>
            </a:r>
          </a:p>
          <a:p>
            <a:pPr algn="r" rtl="1"/>
            <a:endParaRPr lang="fa-IR" sz="2000" b="1" dirty="0">
              <a:cs typeface="B Titr" panose="00000700000000000000" pitchFamily="2" charset="-78"/>
            </a:endParaRPr>
          </a:p>
          <a:p>
            <a:pPr algn="r" rtl="1"/>
            <a:r>
              <a:rPr lang="ar-SA" sz="2000" b="1" dirty="0">
                <a:cs typeface="B Titr" panose="00000700000000000000" pitchFamily="2" charset="-78"/>
              </a:rPr>
              <a:t>تنوع‌بخشی منابع مالی</a:t>
            </a:r>
            <a:r>
              <a:rPr lang="en-US" sz="2000" dirty="0">
                <a:cs typeface="B Titr" panose="00000700000000000000" pitchFamily="2" charset="-78"/>
              </a:rPr>
              <a:t/>
            </a:r>
            <a:br>
              <a:rPr lang="en-US" sz="2000" dirty="0">
                <a:cs typeface="B Titr" panose="00000700000000000000" pitchFamily="2" charset="-78"/>
              </a:rPr>
            </a:br>
            <a:endParaRPr lang="fa-IR" sz="2000" b="1" dirty="0">
              <a:cs typeface="B Titr" panose="00000700000000000000" pitchFamily="2" charset="-78"/>
            </a:endParaRPr>
          </a:p>
          <a:p>
            <a:pPr algn="r" rtl="1"/>
            <a:r>
              <a:rPr lang="ar-SA" sz="2000" b="1" dirty="0">
                <a:cs typeface="B Titr" panose="00000700000000000000" pitchFamily="2" charset="-78"/>
              </a:rPr>
              <a:t>ارتقاء شفافیت مالی</a:t>
            </a:r>
            <a:r>
              <a:rPr lang="en-US" sz="2000" dirty="0">
                <a:cs typeface="B Titr" panose="00000700000000000000" pitchFamily="2" charset="-78"/>
              </a:rPr>
              <a:t/>
            </a:r>
            <a:br>
              <a:rPr lang="en-US" sz="2000" dirty="0">
                <a:cs typeface="B Titr" panose="00000700000000000000" pitchFamily="2" charset="-78"/>
              </a:rPr>
            </a:b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1AECD2B-2EFE-52A8-AF6B-3B7DECE9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694A307-C7B0-46B7-CE04-932A17E50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1" y="879101"/>
            <a:ext cx="1560965" cy="1560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0E1B01-CAF3-314B-7272-85E4F7A661DA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1B5940-492F-4417-B0E9-512F7C907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0181AB-54E0-7A73-9B97-0CDBD0911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F86383C-9688-04D2-D147-79DD3C2A6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1FFF8B5-0104-7E8A-FA62-3868DAE50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10F2AD-8730-4EFD-D15C-93BF6EF5C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FCD5F-80C2-2E84-44A7-A4ACAB10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97" y="911036"/>
            <a:ext cx="10515600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00B050"/>
                </a:solidFill>
                <a:cs typeface="B Titr" panose="00000700000000000000" pitchFamily="2" charset="-78"/>
              </a:rPr>
              <a:t>مسئول زیر کمیته: آقای دکتر علی گل محمدی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2D3BFC-9DB5-D8F9-C66E-D0983C49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270"/>
            <a:ext cx="10515600" cy="415869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ذینفعان :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انستیتو پاستور ایران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برنامه و بودجه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سازمان غذا و دارو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ذیحساب و امور مالی؛ 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بهداشت، درمان و آموزش پزشکی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وزارت کشور (سازمان مدیریت بحران)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 مرکز مدیریت بیماری های واگیر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DE887C-C8F8-04CD-7627-3157E41CF198}"/>
              </a:ext>
            </a:extLst>
          </p:cNvPr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67FB0F-D678-9FF9-1332-39ACE4B3A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5BE292-7F17-0A2A-4956-B51543DF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C1EA8A-6B94-7B25-0F01-4A13D01B0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4F666F-CF3F-D6B8-AC82-521C5B432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2881</Words>
  <Application>Microsoft Office PowerPoint</Application>
  <PresentationFormat>Widescreen</PresentationFormat>
  <Paragraphs>358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  <vt:lpstr>معرفی زیرکمیته های ارزشیابی مشترک ظرفیت های کلیدی مقررات بین المللی بهداشتی </vt:lpstr>
      <vt:lpstr>وضعیت اجرای IHR در ایران (ظرفیتهای مقابله با فوریت های بهداشتی): در سال 2012 و ظرفیت نظام مراقبت ادغام یافته هشدار سریع بیماریهای واگیر در سال 2017</vt:lpstr>
      <vt:lpstr>وضعیت برنامه راهبردی و عملیاتی IHR در ایران (ظرفیتهای مقابله با فوریت های بهداشتی): از نظر سازمان جهانی بهداشت در سال 2024</vt:lpstr>
      <vt:lpstr>ظرفیت های مورد بررسی در برنامه ارزشیابی مشترک – زیر کمیته ها</vt:lpstr>
      <vt:lpstr> P1. ابزار حقوقی (Legal Instruments) </vt:lpstr>
      <vt:lpstr> مسئول زیر کمیته: آقای محسن حسین زاده </vt:lpstr>
      <vt:lpstr>P2. تأمین مالی (Financing for IHR)</vt:lpstr>
      <vt:lpstr> مسئول زیر کمیته: آقای دکتر علی گل محمدی </vt:lpstr>
      <vt:lpstr>P3. هماهنگی IHR، عملکردهای فوکال پوینت IHR و جلب مشارکت/حمایت</vt:lpstr>
      <vt:lpstr>مسئول زیر کمیته: دکتر قباد مرادی</vt:lpstr>
      <vt:lpstr>P4. مقاومت ضد‌میکروبی (AMR) </vt:lpstr>
      <vt:lpstr>مسئول زیر کمیته: جناب آقای دکتر آرش سیفی و سرکار خانم دکتر کیانوش کمالی</vt:lpstr>
      <vt:lpstr>P5. بیماری های قابل انتقال بین انسان و حیوانات (زئونوز)</vt:lpstr>
      <vt:lpstr>مسئول زیر کمیته : دکتر محمد زینلی</vt:lpstr>
      <vt:lpstr>P6. ایمنی مواد غذایی</vt:lpstr>
      <vt:lpstr>مسئول زیر کمیته: دکتر سنا عیب پوش</vt:lpstr>
      <vt:lpstr>P7. ایمنی زیستی و امنیت زیستی</vt:lpstr>
      <vt:lpstr>مسئول زیر کمیته: دکتر کیهان آزادمنش</vt:lpstr>
      <vt:lpstr>P.8. ایمن سازی</vt:lpstr>
      <vt:lpstr>D.1. سیستم ملی آزمایشگاه  (نظام مراقبت ملی آزمایشگاه)</vt:lpstr>
      <vt:lpstr>رئیس زیر کمیته: دکتر نوش آفرین صفادل</vt:lpstr>
      <vt:lpstr>D2. نظام مراقبت (Surveillance)</vt:lpstr>
      <vt:lpstr>مسئول زیر کمیته: دکتر منوچهر کرمی</vt:lpstr>
      <vt:lpstr>D3 . منابع انسانی (نظام مراقبت و پاسخ)</vt:lpstr>
      <vt:lpstr>مسئول زیر کمیته: دکتر حامد فتاحی</vt:lpstr>
      <vt:lpstr>R1. مدیریت فوریت های بهداشتی</vt:lpstr>
      <vt:lpstr>مسئول زیر کمیته: دکتر علی شریفان</vt:lpstr>
      <vt:lpstr>R2. ایجاد ارتباط بین نهادهای بهداشت‌ عمومی و امنیتی</vt:lpstr>
      <vt:lpstr>مسئول زیر کمیته: دکتر محمدرضا صباغیه</vt:lpstr>
      <vt:lpstr>R3. ارائه خدمات بهداشتی</vt:lpstr>
      <vt:lpstr>مسئول زیر کمیته: دکتر محمد رضا رهبر</vt:lpstr>
      <vt:lpstr>R4. پیشگیری و کنترل عفونت</vt:lpstr>
      <vt:lpstr>مسئول زیر کمیته: دکتر فرناز مستوفیان</vt:lpstr>
      <vt:lpstr>R5 . ارتباطات خطر و مشارکت اجتماعی (RCCE)</vt:lpstr>
      <vt:lpstr>مسئول زیر کمیته: دکتر شهرام رفیعی فر</vt:lpstr>
      <vt:lpstr>PoE: مبادی ورودی و سلامت مرزی</vt:lpstr>
      <vt:lpstr>مسئول زیر کمیته: مهندس امینی مریدانی</vt:lpstr>
      <vt:lpstr>فرآیند ONE HEALTH برای ارزیابی مشترک خارجی (JEE) و تهیه برنامه استراتژیک IHR و سپس برنامه عملیاتی آن (NAP)</vt:lpstr>
      <vt:lpstr>چالش ها و راهکارها</vt:lpstr>
      <vt:lpstr>تامین اعتبار ارزشیابی مشترک بیرونی</vt:lpstr>
      <vt:lpstr>انتظارات از زیر کمیته های فنی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ارزشیابی مشترک بیرونی و مزایایی آن</dc:title>
  <dc:creator>DELL</dc:creator>
  <cp:lastModifiedBy>dr.bagheri</cp:lastModifiedBy>
  <cp:revision>132</cp:revision>
  <dcterms:created xsi:type="dcterms:W3CDTF">2025-07-02T02:16:41Z</dcterms:created>
  <dcterms:modified xsi:type="dcterms:W3CDTF">2025-10-07T11:03:18Z</dcterms:modified>
</cp:coreProperties>
</file>